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2" r:id="rId2"/>
    <p:sldId id="330" r:id="rId3"/>
    <p:sldId id="370" r:id="rId4"/>
    <p:sldId id="322" r:id="rId5"/>
    <p:sldId id="309" r:id="rId6"/>
    <p:sldId id="310" r:id="rId7"/>
    <p:sldId id="324" r:id="rId8"/>
    <p:sldId id="325" r:id="rId9"/>
    <p:sldId id="288" r:id="rId10"/>
    <p:sldId id="334" r:id="rId11"/>
    <p:sldId id="339" r:id="rId12"/>
    <p:sldId id="341" r:id="rId13"/>
    <p:sldId id="359" r:id="rId14"/>
    <p:sldId id="360" r:id="rId15"/>
    <p:sldId id="354" r:id="rId16"/>
    <p:sldId id="351" r:id="rId17"/>
    <p:sldId id="298" r:id="rId18"/>
    <p:sldId id="302" r:id="rId19"/>
    <p:sldId id="303" r:id="rId20"/>
    <p:sldId id="304" r:id="rId21"/>
    <p:sldId id="361" r:id="rId2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4" autoAdjust="0"/>
    <p:restoredTop sz="94211" autoAdjust="0"/>
  </p:normalViewPr>
  <p:slideViewPr>
    <p:cSldViewPr snapToObjects="1">
      <p:cViewPr varScale="1">
        <p:scale>
          <a:sx n="133" d="100"/>
          <a:sy n="133" d="100"/>
        </p:scale>
        <p:origin x="-1656" y="-96"/>
      </p:cViewPr>
      <p:guideLst>
        <p:guide orient="horz" pos="3669"/>
        <p:guide pos="56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355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C6C8E-D4BE-C04B-957B-68FA13884E05}" type="datetimeFigureOut">
              <a:rPr lang="de-DE" smtClean="0"/>
              <a:pPr/>
              <a:t>16.01.15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10E7B-767F-E841-AAEF-32D91541F6D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06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902FC-5B23-6249-A55B-75849100235B}" type="datetimeFigureOut">
              <a:rPr lang="de-DE" smtClean="0"/>
              <a:pPr/>
              <a:t>16.01.15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2EF29-4303-B046-B139-02AD2E1C5AB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3282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2EF29-4303-B046-B139-02AD2E1C5AB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10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2EF29-4303-B046-B139-02AD2E1C5AB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34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5612" y="264116"/>
            <a:ext cx="8231188" cy="2762144"/>
          </a:xfrm>
          <a:noFill/>
          <a:ln>
            <a:noFill/>
          </a:ln>
          <a:effectLst/>
        </p:spPr>
        <p:txBody>
          <a:bodyPr lIns="0" tIns="0" rIns="0" bIns="0" rtlCol="0" anchor="b" anchorCtr="0">
            <a:normAutofit/>
          </a:bodyPr>
          <a:lstStyle>
            <a:lvl1pPr marL="0" indent="0" algn="l" defTabSz="45712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lang="de-DE" sz="2900" b="0" kern="1200" dirty="0">
                <a:solidFill>
                  <a:schemeClr val="tx1"/>
                </a:solidFill>
                <a:latin typeface="+mj-lt"/>
                <a:ea typeface="+mn-ea"/>
                <a:cs typeface="Verdana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5612" y="3190759"/>
            <a:ext cx="8231188" cy="279082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5AA9F-ED71-B340-A3F3-B1A2A400026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57201" y="1620709"/>
            <a:ext cx="8229600" cy="439909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255FFE9-E38E-DA4A-BF9A-90AC8B6DB19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o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FC5C708-EEEF-4044-B99E-6360E7342A46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93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57201" y="1620709"/>
            <a:ext cx="4042792" cy="439909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4643439" y="1620709"/>
            <a:ext cx="4043362" cy="439909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B8D452AD-00DB-504F-96C9-356BA850A03A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es Layout,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57200" y="1620709"/>
            <a:ext cx="2746648" cy="418455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179357" indent="-179357">
              <a:defRPr sz="1400"/>
            </a:lvl3pPr>
            <a:lvl4pPr marL="358712" indent="-179357">
              <a:defRPr sz="1400"/>
            </a:lvl4pPr>
            <a:lvl5pPr marL="536481" indent="-177769">
              <a:defRPr sz="1400"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3352801" y="1620709"/>
            <a:ext cx="5334000" cy="418455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179357" indent="-179357">
              <a:defRPr sz="1400"/>
            </a:lvl3pPr>
            <a:lvl4pPr marL="358712" indent="-179357">
              <a:defRPr sz="1400"/>
            </a:lvl4pPr>
            <a:lvl5pPr marL="536481" indent="-177769">
              <a:defRPr sz="1400"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42CCF07-1C76-FC45-9127-F0542D81AF6F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C92A-DC89-7E4A-A8D8-2672875B9215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41C2-9986-E74C-94FA-C3525A754C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61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B951-93F0-1C48-BC6F-76F07EC8BA4D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41C2-9986-E74C-94FA-C3525A754C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6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1" y="274621"/>
            <a:ext cx="8229600" cy="1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</a:t>
            </a:r>
            <a:r>
              <a:rPr lang="de-DE" dirty="0" smtClean="0"/>
              <a:t>bearbeiten</a:t>
            </a:r>
            <a:br>
              <a:rPr lang="de-DE" dirty="0" smtClean="0"/>
            </a:br>
            <a:r>
              <a:rPr lang="de-DE" dirty="0" smtClean="0"/>
              <a:t>2</a:t>
            </a:r>
            <a:br>
              <a:rPr lang="de-DE" dirty="0" smtClean="0"/>
            </a:b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1712" y="1383683"/>
            <a:ext cx="8229600" cy="41770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62791" y="6513898"/>
            <a:ext cx="501701" cy="16544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700" b="0" i="0" u="none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Verdana" charset="0"/>
              </a:defRPr>
            </a:lvl1pPr>
          </a:lstStyle>
          <a:p>
            <a:fld id="{EA45A555-47E4-7643-A0F6-B92B60AE1606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66657" y="6513898"/>
            <a:ext cx="4116198" cy="16544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b="0" i="0" u="none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Verdana" charset="0"/>
              </a:defRPr>
            </a:lvl1pPr>
          </a:lstStyle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64492" y="6513898"/>
            <a:ext cx="222308" cy="16544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b="0" i="0" u="none">
                <a:solidFill>
                  <a:schemeClr val="bg1">
                    <a:lumMod val="50000"/>
                  </a:schemeClr>
                </a:solidFill>
                <a:latin typeface="+mn-lt"/>
                <a:ea typeface="Verdana" charset="0"/>
                <a:cs typeface="Verdana" charset="0"/>
              </a:defRPr>
            </a:lvl1pPr>
          </a:lstStyle>
          <a:p>
            <a:fld id="{F93D6FC0-5071-CE42-AE56-E6EA745109AD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2894202" y="6470068"/>
            <a:ext cx="5792598" cy="1501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Fußzeilenplatzhalter 4"/>
          <p:cNvSpPr txBox="1">
            <a:spLocks/>
          </p:cNvSpPr>
          <p:nvPr/>
        </p:nvSpPr>
        <p:spPr>
          <a:xfrm>
            <a:off x="2894202" y="6513898"/>
            <a:ext cx="872455" cy="16544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b="0" i="0" u="none" kern="1200" smtClean="0">
                <a:solidFill>
                  <a:srgbClr val="7F7F7F"/>
                </a:solidFill>
                <a:latin typeface="+mn-lt"/>
                <a:ea typeface="ＭＳ Ｐゴシック" charset="0"/>
                <a:cs typeface="Verdana" charset="0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1400" u="sng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>
              <a:defRPr/>
            </a:pPr>
            <a:r>
              <a:rPr lang="de-DE" sz="700" dirty="0" err="1">
                <a:solidFill>
                  <a:srgbClr val="7F7F7F"/>
                </a:solidFill>
              </a:rPr>
              <a:t>www.reissprofile.eu</a:t>
            </a:r>
            <a:endParaRPr lang="de-DE" sz="700" dirty="0">
              <a:solidFill>
                <a:srgbClr val="7F7F7F"/>
              </a:solidFill>
            </a:endParaRPr>
          </a:p>
        </p:txBody>
      </p:sp>
      <p:pic>
        <p:nvPicPr>
          <p:cNvPr id="12" name="Bild 11"/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05628"/>
            <a:ext cx="1872208" cy="68389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6538" rtl="0" eaLnBrk="1" fontAlgn="base" hangingPunct="1">
        <a:spcBef>
          <a:spcPct val="0"/>
        </a:spcBef>
        <a:spcAft>
          <a:spcPct val="0"/>
        </a:spcAft>
        <a:defRPr sz="2000" b="0" i="0" kern="1200">
          <a:solidFill>
            <a:schemeClr val="tx1"/>
          </a:solidFill>
          <a:latin typeface="+mj-lt"/>
          <a:ea typeface="ＭＳ Ｐゴシック" charset="0"/>
          <a:cs typeface="Verdana"/>
        </a:defRPr>
      </a:lvl1pPr>
      <a:lvl2pPr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5pPr>
      <a:lvl6pPr marL="414772"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6pPr>
      <a:lvl7pPr marL="829544"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7pPr>
      <a:lvl8pPr marL="1244316"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8pPr>
      <a:lvl9pPr marL="1659087" algn="l" defTabSz="456538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0" indent="0" algn="l" defTabSz="456538" rtl="0" eaLnBrk="1" fontAlgn="base" hangingPunct="1">
        <a:spcBef>
          <a:spcPct val="0"/>
        </a:spcBef>
        <a:spcAft>
          <a:spcPts val="601"/>
        </a:spcAft>
        <a:buFont typeface="Arial" charset="0"/>
        <a:defRPr sz="1500" b="1" i="0" kern="1200">
          <a:solidFill>
            <a:schemeClr val="tx1"/>
          </a:solidFill>
          <a:latin typeface="+mn-lt"/>
          <a:ea typeface="ＭＳ Ｐゴシック" charset="0"/>
          <a:cs typeface="Verdana"/>
        </a:defRPr>
      </a:lvl1pPr>
      <a:lvl2pPr marL="0" indent="0" algn="l" defTabSz="456538" rtl="0" eaLnBrk="1" fontAlgn="base" hangingPunct="1">
        <a:spcBef>
          <a:spcPct val="0"/>
        </a:spcBef>
        <a:spcAft>
          <a:spcPts val="601"/>
        </a:spcAft>
        <a:buFont typeface="Arial" charset="0"/>
        <a:defRPr sz="1500" b="0" i="0" kern="1200">
          <a:solidFill>
            <a:schemeClr val="tx1"/>
          </a:solidFill>
          <a:latin typeface="+mn-lt"/>
          <a:ea typeface="ＭＳ Ｐゴシック" charset="0"/>
          <a:cs typeface="Verdana"/>
        </a:defRPr>
      </a:lvl2pPr>
      <a:lvl3pPr marL="241950" indent="-241950" algn="l" defTabSz="456538" rtl="0" eaLnBrk="1" fontAlgn="base" hangingPunct="1">
        <a:spcBef>
          <a:spcPct val="0"/>
        </a:spcBef>
        <a:spcAft>
          <a:spcPts val="601"/>
        </a:spcAft>
        <a:buFont typeface="Symbol" charset="2"/>
        <a:buChar char="-"/>
        <a:defRPr sz="1500" b="0" i="0" kern="1200">
          <a:solidFill>
            <a:schemeClr val="tx1"/>
          </a:solidFill>
          <a:latin typeface="+mn-lt"/>
          <a:ea typeface="ＭＳ Ｐゴシック" charset="0"/>
          <a:cs typeface="Verdana"/>
        </a:defRPr>
      </a:lvl3pPr>
      <a:lvl4pPr marL="491102" indent="-249152" algn="l" defTabSz="456538" rtl="0" eaLnBrk="1" fontAlgn="base" hangingPunct="1">
        <a:spcBef>
          <a:spcPct val="0"/>
        </a:spcBef>
        <a:spcAft>
          <a:spcPts val="601"/>
        </a:spcAft>
        <a:buFont typeface="Arial" charset="0"/>
        <a:buChar char="–"/>
        <a:defRPr sz="1500" b="0" i="0" kern="1200">
          <a:solidFill>
            <a:schemeClr val="tx1"/>
          </a:solidFill>
          <a:latin typeface="+mn-lt"/>
          <a:ea typeface="ＭＳ Ｐゴシック" charset="0"/>
          <a:cs typeface="Verdana"/>
        </a:defRPr>
      </a:lvl4pPr>
      <a:lvl5pPr marL="731611" indent="-240511" algn="l" defTabSz="456538" rtl="0" eaLnBrk="1" fontAlgn="base" hangingPunct="1">
        <a:spcBef>
          <a:spcPct val="0"/>
        </a:spcBef>
        <a:spcAft>
          <a:spcPts val="601"/>
        </a:spcAft>
        <a:buFont typeface="Symbol" charset="2"/>
        <a:buChar char="-"/>
        <a:defRPr sz="1500" b="0" i="0" kern="1200">
          <a:solidFill>
            <a:schemeClr val="tx1"/>
          </a:solidFill>
          <a:latin typeface="+mn-lt"/>
          <a:ea typeface="ＭＳ Ｐゴシック" charset="0"/>
          <a:cs typeface="Verdana"/>
        </a:defRPr>
      </a:lvl5pPr>
      <a:lvl6pPr marL="2514161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0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0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0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1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issprofile.eu/anwendun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reissprofile.eu/humanressource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reissprofile.eu/mitarbeiterfuehrun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reissprofile.eu/coach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reissprofile.eu/lifebalanc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 bwMode="auto">
          <a:xfrm>
            <a:off x="504503" y="2996952"/>
            <a:ext cx="4486740" cy="849730"/>
          </a:xfrm>
          <a:prstGeom prst="rect">
            <a:avLst/>
          </a:prstGeom>
          <a:solidFill>
            <a:srgbClr val="FFFFFF">
              <a:alpha val="8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l" defTabSz="457120" rtl="0" eaLnBrk="1" fontAlgn="base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lang="de-DE" sz="2900" b="0" i="0" kern="1200" dirty="0">
                <a:solidFill>
                  <a:schemeClr val="tx1"/>
                </a:solidFill>
                <a:latin typeface="+mj-lt"/>
                <a:ea typeface="+mn-ea"/>
                <a:cs typeface="Verdana"/>
              </a:defRPr>
            </a:lvl1pPr>
            <a:lvl2pPr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14772"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829544"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244316"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659087" algn="l" defTabSz="456538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marL="177800"/>
            <a:r>
              <a:rPr lang="de-DE" sz="3600" b="1" dirty="0" smtClean="0">
                <a:latin typeface="+mn-lt"/>
                <a:cs typeface="Frutiger LT Std 45 Light"/>
              </a:rPr>
              <a:t>Was treibt uns an?</a:t>
            </a:r>
            <a:endParaRPr lang="de-DE" sz="3600" b="1" dirty="0">
              <a:latin typeface="+mn-lt"/>
              <a:cs typeface="Frutiger LT Std 45 Light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49536" y="4086292"/>
            <a:ext cx="8129531" cy="810548"/>
          </a:xfrm>
          <a:prstGeom prst="rect">
            <a:avLst/>
          </a:prstGeom>
          <a:solidFill>
            <a:srgbClr val="FFFFFF">
              <a:alpha val="87000"/>
            </a:srgb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Verdana"/>
              </a:defRPr>
            </a:lvl1pPr>
            <a:lvl2pPr marL="457120" indent="0" algn="ctr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Verdana"/>
              </a:defRPr>
            </a:lvl2pPr>
            <a:lvl3pPr marL="914240" indent="0" algn="ctr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Verdana"/>
              </a:defRPr>
            </a:lvl3pPr>
            <a:lvl4pPr marL="1371360" indent="0" algn="ctr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Verdana"/>
              </a:defRPr>
            </a:lvl4pPr>
            <a:lvl5pPr marL="1828480" indent="0" algn="ctr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Verdana"/>
              </a:defRPr>
            </a:lvl5pPr>
            <a:lvl6pPr marL="2285601" indent="0" algn="ctr" defTabSz="45712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721" indent="0" algn="ctr" defTabSz="45712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840" indent="0" algn="ctr" defTabSz="45712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960" indent="0" algn="ctr" defTabSz="45712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150"/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cs typeface="Frutiger LT Std 45 Light"/>
              </a:rPr>
              <a:t/>
            </a:r>
            <a:br>
              <a:rPr lang="de-DE" sz="2400" dirty="0" smtClean="0">
                <a:solidFill>
                  <a:schemeClr val="bg1">
                    <a:lumMod val="50000"/>
                  </a:schemeClr>
                </a:solidFill>
                <a:cs typeface="Frutiger LT Std 45 Light"/>
              </a:rPr>
            </a:br>
            <a:r>
              <a:rPr lang="de-DE" sz="26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Eine Einführung in die </a:t>
            </a:r>
            <a:r>
              <a:rPr lang="de-DE" sz="2600" dirty="0" smtClean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Persönlichkeitsanalyse </a:t>
            </a:r>
            <a:r>
              <a:rPr lang="de-DE" sz="26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Reiss Profile</a:t>
            </a:r>
          </a:p>
          <a:p>
            <a:endParaRPr lang="de-DE" sz="2600" dirty="0">
              <a:solidFill>
                <a:schemeClr val="bg1">
                  <a:lumMod val="50000"/>
                </a:schemeClr>
              </a:solidFill>
              <a:cs typeface="Frutiger LT Std 45 Light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120" y="-1395536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>
            <a:noAutofit/>
          </a:bodyPr>
          <a:lstStyle/>
          <a:p>
            <a:r>
              <a:rPr lang="de-DE" sz="1800" b="0" dirty="0" smtClean="0"/>
              <a:t>Das </a:t>
            </a:r>
            <a:r>
              <a:rPr lang="de-DE" sz="1800" dirty="0"/>
              <a:t>Reiss Profile </a:t>
            </a:r>
            <a:r>
              <a:rPr lang="de-DE" sz="1800" b="0" dirty="0"/>
              <a:t>stellt die </a:t>
            </a:r>
            <a:r>
              <a:rPr lang="de-DE" sz="1800" dirty="0"/>
              <a:t>Unterschiede und </a:t>
            </a:r>
            <a:r>
              <a:rPr lang="de-DE" sz="1800" b="0" dirty="0"/>
              <a:t>Gemeinsamkeiten in den persönlichen Wertewelten anschaulich </a:t>
            </a:r>
            <a:r>
              <a:rPr lang="de-DE" sz="1800" b="0" dirty="0" smtClean="0"/>
              <a:t>dar. </a:t>
            </a:r>
          </a:p>
          <a:p>
            <a:endParaRPr lang="de-DE" sz="1800" b="0" dirty="0" smtClean="0"/>
          </a:p>
          <a:p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/>
          </a:p>
          <a:p>
            <a:r>
              <a:rPr lang="de-DE" sz="1800" b="0" dirty="0" smtClean="0"/>
              <a:t/>
            </a:r>
            <a:br>
              <a:rPr lang="de-DE" sz="1800" b="0" dirty="0" smtClean="0"/>
            </a:br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Aussagekraft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Reiss Profile zeigt Motivdifferenzen anschaulich auf</a:t>
            </a:r>
            <a:endParaRPr lang="de-DE" sz="25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15" name="Bild 1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615" b="15417"/>
          <a:stretch/>
        </p:blipFill>
        <p:spPr>
          <a:xfrm>
            <a:off x="1869073" y="3055818"/>
            <a:ext cx="5363788" cy="36004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527006" y="3061167"/>
            <a:ext cx="145529" cy="360040"/>
          </a:xfrm>
          <a:prstGeom prst="ellipse">
            <a:avLst/>
          </a:prstGeom>
          <a:noFill/>
          <a:ln w="28575" cmpd="sng">
            <a:solidFill>
              <a:schemeClr val="accent4"/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grpSp>
        <p:nvGrpSpPr>
          <p:cNvPr id="17" name="Gruppierung 16"/>
          <p:cNvGrpSpPr/>
          <p:nvPr/>
        </p:nvGrpSpPr>
        <p:grpSpPr>
          <a:xfrm>
            <a:off x="1872508" y="3919914"/>
            <a:ext cx="5363788" cy="360040"/>
            <a:chOff x="1609119" y="3861048"/>
            <a:chExt cx="5363788" cy="360040"/>
          </a:xfrm>
        </p:grpSpPr>
        <p:pic>
          <p:nvPicPr>
            <p:cNvPr id="18" name="Bild 17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79615" b="15417"/>
            <a:stretch/>
          </p:blipFill>
          <p:spPr>
            <a:xfrm>
              <a:off x="1609119" y="3861048"/>
              <a:ext cx="5363788" cy="360040"/>
            </a:xfrm>
            <a:prstGeom prst="rect">
              <a:avLst/>
            </a:prstGeom>
          </p:spPr>
        </p:pic>
        <p:pic>
          <p:nvPicPr>
            <p:cNvPr id="19" name="Bild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8402" y="3877734"/>
              <a:ext cx="2263697" cy="313846"/>
            </a:xfrm>
            <a:prstGeom prst="rect">
              <a:avLst/>
            </a:prstGeom>
          </p:spPr>
        </p:pic>
      </p:grpSp>
      <p:sp>
        <p:nvSpPr>
          <p:cNvPr id="20" name="Oval 19"/>
          <p:cNvSpPr/>
          <p:nvPr/>
        </p:nvSpPr>
        <p:spPr>
          <a:xfrm>
            <a:off x="3611253" y="3919914"/>
            <a:ext cx="157693" cy="407298"/>
          </a:xfrm>
          <a:prstGeom prst="ellipse">
            <a:avLst/>
          </a:prstGeom>
          <a:noFill/>
          <a:ln w="28575" cmpd="sng">
            <a:solidFill>
              <a:schemeClr val="accent4"/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cxnSp>
        <p:nvCxnSpPr>
          <p:cNvPr id="21" name="Gerade Verbindung mit Pfeil 20"/>
          <p:cNvCxnSpPr>
            <a:stCxn id="16" idx="4"/>
            <a:endCxn id="20" idx="0"/>
          </p:cNvCxnSpPr>
          <p:nvPr/>
        </p:nvCxnSpPr>
        <p:spPr>
          <a:xfrm flipH="1">
            <a:off x="3690100" y="3421207"/>
            <a:ext cx="1909671" cy="498707"/>
          </a:xfrm>
          <a:prstGeom prst="straightConnector1">
            <a:avLst/>
          </a:prstGeom>
          <a:ln w="31750" cap="rnd">
            <a:solidFill>
              <a:schemeClr val="tx1"/>
            </a:solidFill>
            <a:prstDash val="sysDot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7113984" y="2852936"/>
            <a:ext cx="1634480" cy="1066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Körperliche </a:t>
            </a:r>
            <a:r>
              <a:rPr lang="de-DE" sz="1200" dirty="0" smtClean="0">
                <a:solidFill>
                  <a:srgbClr val="000000"/>
                </a:solidFill>
              </a:rPr>
              <a:t>Aktivität</a:t>
            </a:r>
            <a:r>
              <a:rPr lang="de-DE" sz="1200" dirty="0" smtClean="0">
                <a:solidFill>
                  <a:schemeClr val="tx1"/>
                </a:solidFill>
              </a:rPr>
              <a:t> wichtig für Lebenszufriedenheit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sz="1200" dirty="0" smtClean="0">
                <a:solidFill>
                  <a:schemeClr val="tx1"/>
                </a:solidFill>
              </a:rPr>
              <a:t>„ich will mich bewegen“</a:t>
            </a:r>
            <a:endParaRPr lang="de-DE" sz="1200" u="none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95536" y="3789288"/>
            <a:ext cx="1634480" cy="8259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Kein Bedürfnis nach körperlicher Bewegung</a:t>
            </a:r>
          </a:p>
          <a:p>
            <a:pPr algn="ctr"/>
            <a:r>
              <a:rPr lang="de-DE" sz="1200" u="none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sz="1200" u="none" dirty="0" smtClean="0">
                <a:solidFill>
                  <a:schemeClr val="tx1"/>
                </a:solidFill>
              </a:rPr>
              <a:t>„ich will körperlich faul sein“</a:t>
            </a:r>
            <a:endParaRPr lang="de-DE" sz="12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4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2483768" y="1495315"/>
            <a:ext cx="4176464" cy="33018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21"/>
            <a:ext cx="8363271" cy="1143500"/>
          </a:xfrm>
        </p:spPr>
        <p:txBody>
          <a:bodyPr>
            <a:noAutofit/>
          </a:bodyPr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Aussagekraft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Wissen um Motivdifferenzen reduziert Konflikte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5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02383" y="1620709"/>
            <a:ext cx="3960440" cy="3104435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 smtClean="0"/>
              <a:t>Missverstehen</a:t>
            </a:r>
            <a:r>
              <a:rPr lang="de-DE" sz="1600" dirty="0"/>
              <a:t>: </a:t>
            </a:r>
            <a:r>
              <a:rPr lang="de-DE" sz="1600" b="0" dirty="0"/>
              <a:t>Konfusion entsteht, weil man nicht glauben kann, dass </a:t>
            </a:r>
            <a:r>
              <a:rPr lang="de-DE" sz="1600" b="0" dirty="0" smtClean="0"/>
              <a:t>sich andere anders verhalten </a:t>
            </a:r>
            <a:r>
              <a:rPr lang="de-DE" sz="1600" b="0" dirty="0" smtClean="0">
                <a:solidFill>
                  <a:srgbClr val="000000"/>
                </a:solidFill>
              </a:rPr>
              <a:t>wollen.</a:t>
            </a:r>
            <a:endParaRPr lang="de-DE" sz="16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600" dirty="0">
                <a:solidFill>
                  <a:srgbClr val="000000"/>
                </a:solidFill>
              </a:rPr>
              <a:t>Selbstillusion: </a:t>
            </a:r>
            <a:r>
              <a:rPr lang="de-DE" sz="1600" b="0" dirty="0">
                <a:solidFill>
                  <a:srgbClr val="000000"/>
                </a:solidFill>
              </a:rPr>
              <a:t>Man geht wie selbstverständlich davon aus, dass </a:t>
            </a:r>
            <a:r>
              <a:rPr lang="de-DE" sz="1600" b="0" dirty="0" smtClean="0">
                <a:solidFill>
                  <a:srgbClr val="000000"/>
                </a:solidFill>
              </a:rPr>
              <a:t>die eigenen Werte </a:t>
            </a:r>
            <a:r>
              <a:rPr lang="de-DE" sz="1600" b="0" dirty="0">
                <a:solidFill>
                  <a:srgbClr val="000000"/>
                </a:solidFill>
              </a:rPr>
              <a:t>und Motive </a:t>
            </a:r>
            <a:r>
              <a:rPr lang="de-DE" sz="1600" b="0" dirty="0" smtClean="0">
                <a:solidFill>
                  <a:srgbClr val="000000"/>
                </a:solidFill>
              </a:rPr>
              <a:t>auch </a:t>
            </a:r>
            <a:r>
              <a:rPr lang="de-DE" sz="1600" b="0" dirty="0" err="1" smtClean="0">
                <a:solidFill>
                  <a:srgbClr val="000000"/>
                </a:solidFill>
              </a:rPr>
              <a:t>für</a:t>
            </a:r>
            <a:r>
              <a:rPr lang="de-DE" sz="1600" b="0" dirty="0" smtClean="0">
                <a:solidFill>
                  <a:srgbClr val="000000"/>
                </a:solidFill>
              </a:rPr>
              <a:t> andere die besten sind.</a:t>
            </a:r>
            <a:endParaRPr lang="de-DE" sz="16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600" dirty="0"/>
              <a:t>Wertetyrannei: </a:t>
            </a:r>
            <a:r>
              <a:rPr lang="de-DE" sz="1600" b="0" dirty="0" smtClean="0"/>
              <a:t>Man will den anderen </a:t>
            </a:r>
            <a:r>
              <a:rPr lang="de-DE" sz="1600" b="0" dirty="0"/>
              <a:t>mehr oder minder </a:t>
            </a:r>
            <a:r>
              <a:rPr lang="de-DE" sz="1600" b="0" dirty="0" err="1"/>
              <a:t>nachdrücklich</a:t>
            </a:r>
            <a:r>
              <a:rPr lang="de-DE" sz="1600" b="0" dirty="0"/>
              <a:t> </a:t>
            </a:r>
            <a:r>
              <a:rPr lang="de-DE" sz="1600" b="0" dirty="0" err="1" smtClean="0"/>
              <a:t>überreden</a:t>
            </a:r>
            <a:r>
              <a:rPr lang="de-DE" sz="1600" b="0" dirty="0" smtClean="0"/>
              <a:t> oder </a:t>
            </a:r>
            <a:r>
              <a:rPr lang="de-DE" sz="1600" b="0" dirty="0" err="1" smtClean="0"/>
              <a:t>überzeugen</a:t>
            </a:r>
            <a:r>
              <a:rPr lang="de-DE" sz="1600" b="0" dirty="0" smtClean="0"/>
              <a:t>, seine „</a:t>
            </a:r>
            <a:r>
              <a:rPr lang="de-DE" sz="1600" b="0" dirty="0"/>
              <a:t>falschen“ Lebensprämissen </a:t>
            </a:r>
            <a:r>
              <a:rPr lang="de-DE" sz="1600" b="0" dirty="0" smtClean="0"/>
              <a:t>aufzugeben. </a:t>
            </a:r>
            <a:endParaRPr lang="de-DE" sz="18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5" y="5097958"/>
            <a:ext cx="82912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de-DE" dirty="0">
                <a:sym typeface="Wingdings"/>
              </a:rPr>
              <a:t> </a:t>
            </a:r>
            <a:r>
              <a:rPr lang="de-DE" b="1" dirty="0"/>
              <a:t>Das Wissen um die unterschiedlichen </a:t>
            </a:r>
            <a:r>
              <a:rPr lang="de-DE" b="1" dirty="0" smtClean="0"/>
              <a:t>Werthaltungen ist </a:t>
            </a:r>
            <a:r>
              <a:rPr lang="de-DE" b="1" dirty="0"/>
              <a:t>für das Miteinander </a:t>
            </a:r>
            <a:r>
              <a:rPr lang="de-DE" b="1" dirty="0" smtClean="0"/>
              <a:t>von </a:t>
            </a:r>
            <a:r>
              <a:rPr lang="de-DE" b="1" dirty="0"/>
              <a:t>herausragender Bedeutung.</a:t>
            </a:r>
          </a:p>
          <a:p>
            <a:pPr marL="271463" indent="-271463"/>
            <a:endParaRPr lang="de-DE" dirty="0"/>
          </a:p>
        </p:txBody>
      </p:sp>
      <p:pic>
        <p:nvPicPr>
          <p:cNvPr id="9" name="Bild 8" descr="SandraThomas_Streit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1" y="2492896"/>
            <a:ext cx="1763983" cy="1656184"/>
          </a:xfrm>
          <a:prstGeom prst="rect">
            <a:avLst/>
          </a:prstGeom>
        </p:spPr>
      </p:pic>
      <p:pic>
        <p:nvPicPr>
          <p:cNvPr id="10" name="Bild 9" descr="SandraThomas_Streit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2835" y="2492896"/>
            <a:ext cx="176396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1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>
            <a:noAutofit/>
          </a:bodyPr>
          <a:lstStyle/>
          <a:p>
            <a:r>
              <a:rPr lang="de-DE" sz="1800" dirty="0" smtClean="0"/>
              <a:t>Das Reiss Profile ... </a:t>
            </a:r>
          </a:p>
          <a:p>
            <a:endParaRPr lang="de-DE" sz="1800" b="0" dirty="0" smtClean="0"/>
          </a:p>
          <a:p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 smtClean="0"/>
          </a:p>
          <a:p>
            <a:pPr marL="342900" indent="-342900">
              <a:buFont typeface="Arial"/>
              <a:buChar char="•"/>
            </a:pPr>
            <a:endParaRPr lang="de-DE" sz="1800" b="0" dirty="0"/>
          </a:p>
          <a:p>
            <a:endParaRPr lang="de-DE" sz="1800" b="0" dirty="0" smtClean="0"/>
          </a:p>
          <a:p>
            <a:pPr marL="271463" indent="-271463"/>
            <a:r>
              <a:rPr lang="de-DE" sz="1800" dirty="0" smtClean="0">
                <a:sym typeface="Wingdings"/>
              </a:rPr>
              <a:t> </a:t>
            </a:r>
            <a:r>
              <a:rPr lang="de-DE" sz="1800" dirty="0" smtClean="0"/>
              <a:t>Das Reiss Profile fördert Selbstakzeptanz, Respekt und Toleranz</a:t>
            </a:r>
            <a:r>
              <a:rPr lang="de-DE" sz="1800" dirty="0"/>
              <a:t>.</a:t>
            </a:r>
            <a:r>
              <a:rPr lang="de-DE" sz="1800" dirty="0" smtClean="0"/>
              <a:t> Dies wirkt sich immer positiv auf das (Leistungs-)Umfeld aus.</a:t>
            </a:r>
            <a:endParaRPr lang="de-DE" sz="1800" dirty="0"/>
          </a:p>
        </p:txBody>
      </p:sp>
      <p:sp>
        <p:nvSpPr>
          <p:cNvPr id="14" name="Richtungspfeil 13"/>
          <p:cNvSpPr/>
          <p:nvPr/>
        </p:nvSpPr>
        <p:spPr>
          <a:xfrm>
            <a:off x="5519189" y="2280817"/>
            <a:ext cx="3024336" cy="2088232"/>
          </a:xfrm>
          <a:prstGeom prst="homePlate">
            <a:avLst>
              <a:gd name="adj" fmla="val 2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541338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ist</a:t>
            </a: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 essenziell </a:t>
            </a: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für</a:t>
            </a: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/>
            </a:r>
            <a:b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endParaRPr lang="de-DE" sz="1600" b="1" dirty="0">
              <a:solidFill>
                <a:prstClr val="black"/>
              </a:solidFill>
              <a:ea typeface="ＭＳ Ｐゴシック" charset="0"/>
              <a:cs typeface="Verdana"/>
            </a:endParaRPr>
          </a:p>
          <a:p>
            <a:pPr marL="541338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>erfolgreiche</a:t>
            </a:r>
            <a:b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>Zusammenarbeit </a:t>
            </a:r>
            <a:b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dirty="0">
                <a:solidFill>
                  <a:prstClr val="black"/>
                </a:solidFill>
                <a:ea typeface="ＭＳ Ｐゴシック" charset="0"/>
                <a:cs typeface="Verdana"/>
              </a:rPr>
              <a:t>und</a:t>
            </a: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> </a:t>
            </a: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Beziehungs-gestaltung</a:t>
            </a:r>
            <a:endParaRPr lang="de-DE" sz="1600" dirty="0">
              <a:solidFill>
                <a:prstClr val="black"/>
              </a:solidFill>
              <a:ea typeface="ＭＳ Ｐゴシック" charset="0"/>
              <a:cs typeface="Verdana"/>
            </a:endParaRPr>
          </a:p>
        </p:txBody>
      </p:sp>
      <p:sp>
        <p:nvSpPr>
          <p:cNvPr id="13" name="Richtungspfeil 12"/>
          <p:cNvSpPr/>
          <p:nvPr/>
        </p:nvSpPr>
        <p:spPr>
          <a:xfrm>
            <a:off x="2998909" y="2280817"/>
            <a:ext cx="3024336" cy="2088232"/>
          </a:xfrm>
          <a:prstGeom prst="homePlate">
            <a:avLst>
              <a:gd name="adj" fmla="val 2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541338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dirty="0">
                <a:solidFill>
                  <a:prstClr val="black"/>
                </a:solidFill>
                <a:ea typeface="ＭＳ Ｐゴシック" charset="0"/>
                <a:cs typeface="Verdana"/>
              </a:rPr>
              <a:t>b</a:t>
            </a: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ringt</a:t>
            </a: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 Klarheit </a:t>
            </a: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über </a:t>
            </a:r>
            <a:endParaRPr lang="de-DE" sz="1600" dirty="0">
              <a:solidFill>
                <a:prstClr val="black"/>
              </a:solidFill>
              <a:ea typeface="ＭＳ Ｐゴシック" charset="0"/>
              <a:cs typeface="Verdana"/>
            </a:endParaRPr>
          </a:p>
          <a:p>
            <a:pPr marL="541338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/>
            </a:r>
            <a:b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Vertrauen </a:t>
            </a: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/>
            </a:r>
            <a:b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dirty="0">
                <a:solidFill>
                  <a:prstClr val="black"/>
                </a:solidFill>
                <a:ea typeface="ＭＳ Ｐゴシック" charset="0"/>
                <a:cs typeface="Verdana"/>
              </a:rPr>
              <a:t>oder </a:t>
            </a:r>
            <a:br>
              <a:rPr lang="de-DE" sz="1600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>Missverständnisse und Konflikte </a:t>
            </a:r>
            <a:b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endParaRPr lang="de-DE" sz="1600" dirty="0">
              <a:solidFill>
                <a:prstClr val="black"/>
              </a:solidFill>
              <a:ea typeface="ＭＳ Ｐゴシック" charset="0"/>
              <a:cs typeface="Verdan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Aussagekraft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Reiss Profile fördert </a:t>
            </a:r>
            <a:r>
              <a:rPr lang="de-DE" sz="2500" b="1" dirty="0" smtClean="0"/>
              <a:t>die Zusammenarbeit</a:t>
            </a:r>
            <a:endParaRPr lang="de-DE" sz="25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Richtungspfeil 6"/>
          <p:cNvSpPr/>
          <p:nvPr/>
        </p:nvSpPr>
        <p:spPr>
          <a:xfrm>
            <a:off x="467544" y="2276872"/>
            <a:ext cx="3035421" cy="2088232"/>
          </a:xfrm>
          <a:prstGeom prst="homePlate">
            <a:avLst>
              <a:gd name="adj" fmla="val 2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... </a:t>
            </a:r>
            <a:r>
              <a:rPr lang="de-DE" sz="1600" b="1" dirty="0">
                <a:solidFill>
                  <a:prstClr val="black"/>
                </a:solidFill>
                <a:ea typeface="ＭＳ Ｐゴシック" charset="0"/>
                <a:cs typeface="Verdana"/>
              </a:rPr>
              <a:t>i</a:t>
            </a: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st Basis</a:t>
            </a: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 für</a:t>
            </a:r>
            <a:b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endParaRPr lang="de-DE" sz="1600" dirty="0" smtClean="0">
              <a:solidFill>
                <a:prstClr val="black"/>
              </a:solidFill>
              <a:ea typeface="ＭＳ Ｐゴシック" charset="0"/>
              <a:cs typeface="Verdana"/>
            </a:endParaRPr>
          </a:p>
          <a:p>
            <a:pPr marL="177800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reflektierte Auseinandersetzung </a:t>
            </a:r>
            <a:br>
              <a:rPr lang="de-DE" sz="1600" b="1" dirty="0" smtClean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r>
              <a:rPr lang="de-DE" sz="1600" dirty="0" smtClean="0">
                <a:solidFill>
                  <a:prstClr val="black"/>
                </a:solidFill>
                <a:ea typeface="ＭＳ Ｐゴシック" charset="0"/>
                <a:cs typeface="Verdana"/>
              </a:rPr>
              <a:t>mit der eigenen / anderen Persönlichkeit</a:t>
            </a:r>
            <a:endParaRPr lang="de-DE" sz="1600" dirty="0">
              <a:solidFill>
                <a:prstClr val="black"/>
              </a:solidFill>
              <a:ea typeface="ＭＳ Ｐゴシック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650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1" y="1694205"/>
            <a:ext cx="8229600" cy="4183067"/>
          </a:xfrm>
          <a:noFill/>
        </p:spPr>
        <p:txBody>
          <a:bodyPr>
            <a:noAutofit/>
          </a:bodyPr>
          <a:lstStyle/>
          <a:p>
            <a:r>
              <a:rPr lang="de-DE" sz="1600" b="0" dirty="0" smtClean="0"/>
              <a:t>Das Reiss Profile bildet die </a:t>
            </a:r>
            <a:r>
              <a:rPr lang="de-DE" sz="1600" dirty="0" smtClean="0"/>
              <a:t>individuelle Motiv-, Antriebs- und Wertestruktur </a:t>
            </a:r>
            <a:r>
              <a:rPr lang="de-DE" sz="1600" b="0" dirty="0" smtClean="0"/>
              <a:t>eines Menschen ab und ermöglicht auf einzigartige Weise: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 smtClean="0"/>
              <a:t>einfachen Zugang </a:t>
            </a:r>
            <a:r>
              <a:rPr lang="de-DE" sz="1600" b="0" dirty="0" smtClean="0"/>
              <a:t>zum Verständnis der komplexen menschlichen </a:t>
            </a:r>
            <a:r>
              <a:rPr lang="de-DE" sz="1600" dirty="0" smtClean="0"/>
              <a:t>Persönlichkeit</a:t>
            </a:r>
            <a:r>
              <a:rPr lang="de-DE" sz="1600" dirty="0" smtClean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 smtClean="0">
                <a:sym typeface="Wingdings"/>
              </a:rPr>
              <a:t>Zugang zum emotionalen </a:t>
            </a:r>
            <a:r>
              <a:rPr lang="de-DE" sz="1600" dirty="0" smtClean="0"/>
              <a:t>Belohnungssystem </a:t>
            </a:r>
            <a:r>
              <a:rPr lang="de-DE" sz="1600" b="0" dirty="0" smtClean="0"/>
              <a:t>und damit zu den </a:t>
            </a:r>
            <a:r>
              <a:rPr lang="de-DE" sz="1600" dirty="0" smtClean="0"/>
              <a:t>Leistungsmöglichkeiten </a:t>
            </a:r>
            <a:r>
              <a:rPr lang="de-DE" sz="1600" b="0" dirty="0" smtClean="0"/>
              <a:t>des Einzelnen.</a:t>
            </a:r>
          </a:p>
        </p:txBody>
      </p:sp>
      <p:sp>
        <p:nvSpPr>
          <p:cNvPr id="22" name="Rechteck 21"/>
          <p:cNvSpPr/>
          <p:nvPr/>
        </p:nvSpPr>
        <p:spPr>
          <a:xfrm>
            <a:off x="5580112" y="3538302"/>
            <a:ext cx="3095903" cy="190692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Ermöglicht individuelle Maßnahmen </a:t>
            </a:r>
            <a:r>
              <a:rPr lang="de-DE" sz="1600" b="1" dirty="0">
                <a:solidFill>
                  <a:schemeClr val="tx1"/>
                </a:solidFill>
              </a:rPr>
              <a:t>zur Stärkung </a:t>
            </a:r>
            <a:r>
              <a:rPr lang="de-DE" sz="1600" b="1" dirty="0" smtClean="0">
                <a:solidFill>
                  <a:schemeClr val="tx1"/>
                </a:solidFill>
              </a:rPr>
              <a:t>der Persönlichkeit </a:t>
            </a:r>
            <a:r>
              <a:rPr lang="de-DE" sz="1600" b="1" dirty="0">
                <a:solidFill>
                  <a:schemeClr val="tx1"/>
                </a:solidFill>
              </a:rPr>
              <a:t>und </a:t>
            </a:r>
            <a:r>
              <a:rPr lang="de-DE" sz="1600" b="1" dirty="0" smtClean="0">
                <a:solidFill>
                  <a:schemeClr val="tx1"/>
                </a:solidFill>
              </a:rPr>
              <a:t>Leistung:</a:t>
            </a:r>
          </a:p>
          <a:p>
            <a:pPr marL="355600" indent="-174625">
              <a:buFont typeface="Arial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Zielvereinbarungen</a:t>
            </a:r>
          </a:p>
          <a:p>
            <a:pPr marL="355600" indent="-171450">
              <a:buFont typeface="Arial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Anreizsysteme</a:t>
            </a:r>
          </a:p>
          <a:p>
            <a:pPr marL="355600" indent="-171450">
              <a:buFont typeface="Arial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Rolle in Teams </a:t>
            </a:r>
          </a:p>
          <a:p>
            <a:pPr marL="355600" indent="-171450">
              <a:buFont typeface="Arial"/>
              <a:buChar char="•"/>
            </a:pPr>
            <a:r>
              <a:rPr lang="de-DE" sz="1600" u="none" dirty="0" smtClean="0">
                <a:solidFill>
                  <a:srgbClr val="000000"/>
                </a:solidFill>
              </a:rPr>
              <a:t>e</a:t>
            </a:r>
            <a:r>
              <a:rPr lang="de-DE" sz="1600" u="none" dirty="0" smtClean="0">
                <a:solidFill>
                  <a:schemeClr val="tx1"/>
                </a:solidFill>
              </a:rPr>
              <a:t>tc.</a:t>
            </a:r>
            <a:endParaRPr lang="de-DE" sz="1600" u="non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Reiss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Profile in der 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beruflichen Praxis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Potenziale erkennen und nutzen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55FFE9-E38E-DA4A-BF9A-90AC8B6DB19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Eine kurze 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473075" y="5733256"/>
            <a:ext cx="8342398" cy="5760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0" dirty="0" smtClean="0">
                <a:sym typeface="Wingdings"/>
              </a:rPr>
              <a:t> </a:t>
            </a:r>
            <a:r>
              <a:rPr lang="de-DE" sz="1600" dirty="0">
                <a:sym typeface="Wingdings"/>
              </a:rPr>
              <a:t>Die </a:t>
            </a:r>
            <a:r>
              <a:rPr lang="de-DE" sz="1600" dirty="0">
                <a:solidFill>
                  <a:srgbClr val="000000"/>
                </a:solidFill>
                <a:sym typeface="Wingdings"/>
              </a:rPr>
              <a:t>M</a:t>
            </a:r>
            <a:r>
              <a:rPr lang="de-DE" sz="1600" dirty="0" smtClean="0">
                <a:solidFill>
                  <a:srgbClr val="000000"/>
                </a:solidFill>
                <a:sym typeface="Wingdings"/>
              </a:rPr>
              <a:t>aßnahmen </a:t>
            </a:r>
            <a:r>
              <a:rPr lang="de-DE" sz="1600" dirty="0" smtClean="0">
                <a:solidFill>
                  <a:srgbClr val="000000"/>
                </a:solidFill>
              </a:rPr>
              <a:t>sind nachhaltig, da sie bei der persönlichen Motivation </a:t>
            </a:r>
            <a:r>
              <a:rPr lang="de-DE" sz="1600" dirty="0" smtClean="0">
                <a:solidFill>
                  <a:srgbClr val="000000"/>
                </a:solidFill>
                <a:sym typeface="Wingdings"/>
              </a:rPr>
              <a:t>ansetzen</a:t>
            </a:r>
            <a:r>
              <a:rPr lang="de-DE" sz="1600" dirty="0" smtClean="0">
                <a:sym typeface="Wingdings"/>
              </a:rPr>
              <a:t>!</a:t>
            </a:r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6962" y="3218369"/>
            <a:ext cx="1757624" cy="2374900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15" name="Pfeil nach rechts 14"/>
          <p:cNvSpPr/>
          <p:nvPr/>
        </p:nvSpPr>
        <p:spPr>
          <a:xfrm>
            <a:off x="3563888" y="3650416"/>
            <a:ext cx="2088232" cy="1665752"/>
          </a:xfrm>
          <a:prstGeom prst="rightArrow">
            <a:avLst>
              <a:gd name="adj1" fmla="val 50000"/>
              <a:gd name="adj2" fmla="val 34058"/>
            </a:avLst>
          </a:pr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Auskunft über individuelle Belohnung und Ressourcen</a:t>
            </a:r>
            <a:endParaRPr lang="de-DE" sz="12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1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41592" y="1857160"/>
            <a:ext cx="2855056" cy="8546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92808" y="3418195"/>
            <a:ext cx="2837684" cy="8546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92808" y="5085184"/>
            <a:ext cx="2855056" cy="8546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Reiss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Profile in der 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beruflichen Praxis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Potenziale erkennen und nutzen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55FFE9-E38E-DA4A-BF9A-90AC8B6DB19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Eine kurze 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492808" y="1841088"/>
            <a:ext cx="2823572" cy="8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Individuelle </a:t>
            </a:r>
            <a:br>
              <a:rPr lang="de-DE" sz="1600" dirty="0" smtClean="0"/>
            </a:br>
            <a:r>
              <a:rPr lang="de-DE" sz="1600" dirty="0" smtClean="0"/>
              <a:t>Leistungsentfaltung</a:t>
            </a:r>
            <a:endParaRPr lang="de-DE" sz="1600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810667" y="1772816"/>
            <a:ext cx="5020703" cy="43204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/>
              <a:t>Reduktion von Stress und Unzufriedenheit </a:t>
            </a:r>
            <a:r>
              <a:rPr lang="de-DE" b="0" dirty="0" smtClean="0"/>
              <a:t>durch </a:t>
            </a:r>
            <a:r>
              <a:rPr lang="de-DE" b="0" dirty="0" smtClean="0">
                <a:sym typeface="Wingdings"/>
              </a:rPr>
              <a:t>Entwicklung von Rahmenbedingungen und Maßnahmen, die dem Individuum entsprechen und daher wirken</a:t>
            </a: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Steuerung </a:t>
            </a:r>
            <a:r>
              <a:rPr lang="de-DE" dirty="0">
                <a:solidFill>
                  <a:srgbClr val="000000"/>
                </a:solidFill>
              </a:rPr>
              <a:t>der eigenen Person </a:t>
            </a:r>
            <a:r>
              <a:rPr lang="de-DE" b="0" dirty="0">
                <a:solidFill>
                  <a:srgbClr val="000000"/>
                </a:solidFill>
              </a:rPr>
              <a:t>(Selbstmanagement</a:t>
            </a:r>
            <a:r>
              <a:rPr lang="de-DE" b="0" dirty="0" smtClean="0">
                <a:solidFill>
                  <a:srgbClr val="000000"/>
                </a:solidFill>
              </a:rPr>
              <a:t>)</a:t>
            </a:r>
            <a:endParaRPr lang="de-DE" b="0" dirty="0" smtClean="0">
              <a:sym typeface="Wingdings"/>
            </a:endParaRP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>
                <a:sym typeface="Wingdings"/>
              </a:rPr>
              <a:t>Vermeidung von Zuständen</a:t>
            </a:r>
            <a:r>
              <a:rPr lang="de-DE" b="0" dirty="0" smtClean="0">
                <a:sym typeface="Wingdings"/>
              </a:rPr>
              <a:t>, die dem Individuum widersprechen und dauerhaft zu Leistungsabfall führen </a:t>
            </a: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/>
              <a:t>Sensibilisierung </a:t>
            </a:r>
            <a:r>
              <a:rPr lang="de-DE" b="0" dirty="0"/>
              <a:t>der Selbst- </a:t>
            </a:r>
            <a:r>
              <a:rPr lang="de-DE" b="0" dirty="0" smtClean="0"/>
              <a:t>und Fremdwahrnehmung</a:t>
            </a:r>
            <a:endParaRPr lang="de-DE" b="0" dirty="0" smtClean="0">
              <a:sym typeface="Wingdings"/>
            </a:endParaRP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/>
              <a:t>Bewusster Einsatz und Stärkung des Individuums in </a:t>
            </a:r>
            <a:r>
              <a:rPr lang="de-DE" dirty="0" smtClean="0"/>
              <a:t>Teams</a:t>
            </a: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/>
              <a:t>Offenlegung von emotionalen Strukturen in Teams</a:t>
            </a:r>
            <a:endParaRPr lang="de-DE" dirty="0"/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/>
              <a:t>Vermeidung </a:t>
            </a:r>
            <a:r>
              <a:rPr lang="de-DE" dirty="0"/>
              <a:t>von Konflikten </a:t>
            </a:r>
            <a:r>
              <a:rPr lang="de-DE" b="0" dirty="0"/>
              <a:t>durch Toleranz </a:t>
            </a:r>
            <a:r>
              <a:rPr lang="de-DE" b="0" dirty="0" smtClean="0"/>
              <a:t>von Einstellungen und Verhalten</a:t>
            </a:r>
            <a:r>
              <a:rPr lang="de-DE" b="0" dirty="0"/>
              <a:t>, die nicht der eigenen „Wahrheit“ </a:t>
            </a:r>
            <a:r>
              <a:rPr lang="de-DE" b="0" dirty="0" smtClean="0"/>
              <a:t>entsprechen</a:t>
            </a:r>
          </a:p>
          <a:p>
            <a:pPr marL="184150" indent="-1841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Verbesserung </a:t>
            </a:r>
            <a:r>
              <a:rPr lang="de-DE" dirty="0">
                <a:solidFill>
                  <a:srgbClr val="000000"/>
                </a:solidFill>
              </a:rPr>
              <a:t>von Arbeitsbeziehungen </a:t>
            </a:r>
            <a:r>
              <a:rPr lang="de-DE" b="0" dirty="0">
                <a:solidFill>
                  <a:srgbClr val="000000"/>
                </a:solidFill>
              </a:rPr>
              <a:t>durch reflektierte Auseinandersetzung und Wertschätzung von </a:t>
            </a:r>
            <a:r>
              <a:rPr lang="de-DE" b="0" dirty="0" smtClean="0">
                <a:solidFill>
                  <a:srgbClr val="000000"/>
                </a:solidFill>
              </a:rPr>
              <a:t>Individualität</a:t>
            </a:r>
            <a:endParaRPr lang="de-DE" b="0" dirty="0"/>
          </a:p>
          <a:p>
            <a:pPr marL="324000" indent="-285750">
              <a:spcAft>
                <a:spcPts val="0"/>
              </a:spcAft>
              <a:buFont typeface="Arial"/>
              <a:buChar char="•"/>
            </a:pPr>
            <a:endParaRPr lang="de-DE" b="0" dirty="0"/>
          </a:p>
          <a:p>
            <a:pPr marL="324000" indent="-285750">
              <a:spcAft>
                <a:spcPts val="0"/>
              </a:spcAft>
              <a:buFont typeface="Arial"/>
              <a:buChar char="•"/>
            </a:pPr>
            <a:endParaRPr lang="de-DE" b="0" dirty="0" smtClean="0">
              <a:sym typeface="Wingdings"/>
            </a:endParaRPr>
          </a:p>
          <a:p>
            <a:pPr marL="324000">
              <a:spcAft>
                <a:spcPts val="0"/>
              </a:spcAft>
            </a:pPr>
            <a:endParaRPr lang="de-DE" b="0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496573" y="3372801"/>
            <a:ext cx="2823572" cy="8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de-DE" sz="1600" dirty="0" smtClean="0">
                <a:solidFill>
                  <a:prstClr val="black"/>
                </a:solidFill>
              </a:rPr>
              <a:t>Bessere </a:t>
            </a:r>
            <a:br>
              <a:rPr lang="de-DE" sz="1600" dirty="0" smtClean="0">
                <a:solidFill>
                  <a:prstClr val="black"/>
                </a:solidFill>
              </a:rPr>
            </a:br>
            <a:r>
              <a:rPr lang="de-DE" sz="1600" dirty="0" smtClean="0">
                <a:solidFill>
                  <a:prstClr val="black"/>
                </a:solidFill>
              </a:rPr>
              <a:t>Zusammenarbeit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467544" y="5078581"/>
            <a:ext cx="2823572" cy="8706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/>
              <a:t>Steigerung </a:t>
            </a:r>
            <a:r>
              <a:rPr lang="de-DE" sz="1600" dirty="0" smtClean="0"/>
              <a:t>von Mitarbeiterengagements </a:t>
            </a:r>
            <a:endParaRPr lang="de-DE" sz="1600" dirty="0"/>
          </a:p>
        </p:txBody>
      </p:sp>
      <p:sp>
        <p:nvSpPr>
          <p:cNvPr id="7" name="Gleichschenkliges Dreieck 6"/>
          <p:cNvSpPr/>
          <p:nvPr/>
        </p:nvSpPr>
        <p:spPr>
          <a:xfrm rot="5400000">
            <a:off x="1490507" y="3702178"/>
            <a:ext cx="4176464" cy="317739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1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1" y="1620709"/>
            <a:ext cx="8229600" cy="1016203"/>
          </a:xfrm>
          <a:noFill/>
        </p:spPr>
        <p:txBody>
          <a:bodyPr>
            <a:normAutofit/>
          </a:bodyPr>
          <a:lstStyle/>
          <a:p>
            <a:pPr>
              <a:tabLst>
                <a:tab pos="3497263" algn="l"/>
              </a:tabLst>
            </a:pPr>
            <a:r>
              <a:rPr lang="de-DE" sz="1700" b="0" dirty="0" smtClean="0"/>
              <a:t>Die </a:t>
            </a:r>
            <a:r>
              <a:rPr lang="de-DE" sz="1700" dirty="0" smtClean="0"/>
              <a:t>Kombination der Lebensmotive </a:t>
            </a:r>
            <a:r>
              <a:rPr lang="de-DE" sz="1700" b="0" dirty="0" smtClean="0"/>
              <a:t>nach der Reiss Profile Methode liefert Aussagen, die im Business-Kontext als Anleitung zu </a:t>
            </a:r>
            <a:r>
              <a:rPr lang="de-DE" sz="1700" dirty="0" smtClean="0"/>
              <a:t>Effektivität </a:t>
            </a:r>
            <a:r>
              <a:rPr lang="de-DE" sz="1700" b="0" dirty="0" smtClean="0"/>
              <a:t>und </a:t>
            </a:r>
            <a:r>
              <a:rPr lang="de-DE" sz="1700" dirty="0"/>
              <a:t>Effizienz</a:t>
            </a:r>
            <a:r>
              <a:rPr lang="de-DE" sz="1700" b="0" dirty="0"/>
              <a:t> über </a:t>
            </a:r>
            <a:r>
              <a:rPr lang="de-DE" sz="1700" b="0" dirty="0" smtClean="0"/>
              <a:t>alle Hierarchiestufen hinweg angewandt werden können</a:t>
            </a:r>
            <a:r>
              <a:rPr lang="de-DE" sz="1700" b="0" dirty="0" smtClean="0">
                <a:sym typeface="Wingdings"/>
              </a:rPr>
              <a:t>. </a:t>
            </a:r>
            <a:endParaRPr lang="de-DE" sz="1700" b="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 smtClean="0">
              <a:sym typeface="Wingdings"/>
            </a:endParaRPr>
          </a:p>
          <a:p>
            <a:pPr>
              <a:tabLst>
                <a:tab pos="3497263" algn="l"/>
              </a:tabLst>
            </a:pPr>
            <a:endParaRPr lang="de-DE" sz="1600" dirty="0">
              <a:sym typeface="Wingdings"/>
            </a:endParaRP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Richtungspfeil 9"/>
          <p:cNvSpPr/>
          <p:nvPr/>
        </p:nvSpPr>
        <p:spPr>
          <a:xfrm>
            <a:off x="4355976" y="2816378"/>
            <a:ext cx="4680519" cy="2592288"/>
          </a:xfrm>
          <a:prstGeom prst="homePlate">
            <a:avLst>
              <a:gd name="adj" fmla="val 24457"/>
            </a:avLst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9263" lvl="0" defTabSz="456538" fontAlgn="base">
              <a:spcBef>
                <a:spcPct val="0"/>
              </a:spcBef>
              <a:spcAft>
                <a:spcPts val="601"/>
              </a:spcAft>
            </a:pPr>
            <a:endParaRPr lang="de-DE" dirty="0">
              <a:solidFill>
                <a:prstClr val="black"/>
              </a:solidFill>
              <a:ea typeface="ＭＳ Ｐゴシック" charset="0"/>
              <a:cs typeface="Verdana"/>
            </a:endParaRPr>
          </a:p>
        </p:txBody>
      </p:sp>
      <p:sp>
        <p:nvSpPr>
          <p:cNvPr id="11" name="Richtungspfeil 10"/>
          <p:cNvSpPr/>
          <p:nvPr/>
        </p:nvSpPr>
        <p:spPr>
          <a:xfrm>
            <a:off x="479897" y="2816378"/>
            <a:ext cx="4668168" cy="2592288"/>
          </a:xfrm>
          <a:prstGeom prst="homePlate">
            <a:avLst>
              <a:gd name="adj" fmla="val 2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9263" lvl="0" defTabSz="456538" fontAlgn="base">
              <a:spcBef>
                <a:spcPct val="0"/>
              </a:spcBef>
              <a:spcAft>
                <a:spcPts val="601"/>
              </a:spcAft>
            </a:pPr>
            <a:r>
              <a:rPr lang="de-DE" b="1" dirty="0">
                <a:solidFill>
                  <a:prstClr val="black"/>
                </a:solidFill>
                <a:ea typeface="ＭＳ Ｐゴシック" charset="0"/>
                <a:cs typeface="Verdana"/>
              </a:rPr>
              <a:t/>
            </a:r>
            <a:br>
              <a:rPr lang="de-DE" b="1" dirty="0">
                <a:solidFill>
                  <a:prstClr val="black"/>
                </a:solidFill>
                <a:ea typeface="ＭＳ Ｐゴシック" charset="0"/>
                <a:cs typeface="Verdana"/>
              </a:rPr>
            </a:br>
            <a:endParaRPr lang="de-DE" dirty="0">
              <a:solidFill>
                <a:prstClr val="black"/>
              </a:solidFill>
              <a:ea typeface="ＭＳ Ｐゴシック" charset="0"/>
              <a:cs typeface="Verdan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Reiss Profile in der beruflichen Praxis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Das Motivprofil beeinflusst das soziale Miteinander</a:t>
            </a:r>
            <a:endParaRPr lang="de-DE" sz="25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EFF294-1406-474D-B776-D5C50BCB1DEC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896168"/>
              </p:ext>
            </p:extLst>
          </p:nvPr>
        </p:nvGraphicFramePr>
        <p:xfrm>
          <a:off x="611643" y="2783040"/>
          <a:ext cx="8200940" cy="296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792088"/>
                <a:gridCol w="3736444"/>
              </a:tblGrid>
              <a:tr h="576065"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/>
                        <a:t/>
                      </a:r>
                      <a:br>
                        <a:rPr lang="de-DE" sz="1400" b="0" dirty="0" smtClean="0"/>
                      </a:br>
                      <a:r>
                        <a:rPr lang="de-DE" sz="1400" b="0" dirty="0" smtClean="0"/>
                        <a:t>Das </a:t>
                      </a:r>
                      <a:r>
                        <a:rPr lang="de-DE" sz="1400" b="0" baseline="0" dirty="0" smtClean="0"/>
                        <a:t>Reiss Profile liefert u.a. Aussagen </a:t>
                      </a:r>
                      <a:br>
                        <a:rPr lang="de-DE" sz="1400" b="0" baseline="0" dirty="0" smtClean="0"/>
                      </a:br>
                      <a:r>
                        <a:rPr lang="de-DE" sz="1400" b="0" baseline="0" dirty="0" smtClean="0"/>
                        <a:t>über:</a:t>
                      </a:r>
                      <a:endParaRPr lang="de-DE" sz="1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/>
                        <a:t/>
                      </a:r>
                      <a:br>
                        <a:rPr lang="de-DE" sz="1400" b="0" dirty="0" smtClean="0"/>
                      </a:br>
                      <a:r>
                        <a:rPr lang="de-DE" sz="1400" b="0" dirty="0" smtClean="0"/>
                        <a:t>Die</a:t>
                      </a:r>
                      <a:r>
                        <a:rPr lang="de-DE" sz="1400" b="0" baseline="0" dirty="0" smtClean="0"/>
                        <a:t> Aussagen lassen sich u.a. einsetzen </a:t>
                      </a:r>
                    </a:p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baseline="0" dirty="0" smtClean="0"/>
                        <a:t>für:</a:t>
                      </a:r>
                      <a:endParaRPr lang="de-DE" sz="1400" b="0" dirty="0" smtClean="0"/>
                    </a:p>
                  </a:txBody>
                  <a:tcPr>
                    <a:noFill/>
                  </a:tcPr>
                </a:tc>
              </a:tr>
              <a:tr h="403970">
                <a:tc>
                  <a:txBody>
                    <a:bodyPr/>
                    <a:lstStyle/>
                    <a:p>
                      <a:pPr marL="285750" indent="-285750">
                        <a:buFont typeface="Symbol" charset="2"/>
                        <a:buChar char="-"/>
                      </a:pPr>
                      <a:r>
                        <a:rPr lang="de-DE" sz="1400" b="1" dirty="0" smtClean="0"/>
                        <a:t>Kritikfähigkeit</a:t>
                      </a:r>
                      <a:endParaRPr lang="de-DE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dirty="0" smtClean="0"/>
                        <a:t>Individuelle Personalführung</a:t>
                      </a:r>
                    </a:p>
                  </a:txBody>
                  <a:tcPr>
                    <a:noFill/>
                  </a:tcPr>
                </a:tc>
              </a:tr>
              <a:tr h="1826165">
                <a:tc>
                  <a:txBody>
                    <a:bodyPr/>
                    <a:lstStyle/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dirty="0" smtClean="0"/>
                        <a:t>Flexibilität </a:t>
                      </a:r>
                    </a:p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dirty="0" smtClean="0"/>
                        <a:t>Sozialität</a:t>
                      </a:r>
                    </a:p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dirty="0" smtClean="0"/>
                        <a:t>grundlegenden Bereitschaft für Veränderungen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dirty="0" smtClean="0"/>
                        <a:t>Optimaler Mitarbeitereinsatz</a:t>
                      </a:r>
                      <a:br>
                        <a:rPr lang="de-DE" sz="1400" b="1" dirty="0" smtClean="0"/>
                      </a:br>
                      <a:r>
                        <a:rPr lang="de-DE" sz="1400" b="0" dirty="0" smtClean="0">
                          <a:solidFill>
                            <a:srgbClr val="000000"/>
                          </a:solidFill>
                        </a:rPr>
                        <a:t>(in </a:t>
                      </a:r>
                      <a:r>
                        <a:rPr lang="de-DE" sz="1400" b="0" baseline="0" dirty="0" smtClean="0"/>
                        <a:t>Ergänzung zu fachlicher Qualifikation)</a:t>
                      </a:r>
                      <a:endParaRPr lang="de-DE" sz="1400" b="0" dirty="0" smtClean="0"/>
                    </a:p>
                    <a:p>
                      <a:pPr marL="285750" marR="0" lvl="1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charset="2"/>
                        <a:buChar char="-"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Teamzusammensetzung</a:t>
                      </a:r>
                      <a:r>
                        <a:rPr lang="de-DE" sz="1400" b="1" baseline="0" dirty="0" smtClean="0"/>
                        <a:t/>
                      </a:r>
                      <a:br>
                        <a:rPr lang="de-DE" sz="1400" b="1" baseline="0" dirty="0" smtClean="0"/>
                      </a:br>
                      <a:endParaRPr lang="de-DE" sz="1400" b="1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1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1" y="1694205"/>
            <a:ext cx="8229600" cy="4471099"/>
          </a:xfrm>
          <a:noFill/>
        </p:spPr>
        <p:txBody>
          <a:bodyPr>
            <a:noAutofit/>
          </a:bodyPr>
          <a:lstStyle/>
          <a:p>
            <a:r>
              <a:rPr lang="de-DE" dirty="0" smtClean="0"/>
              <a:t>Die häufigsten Anwendungsfelder des Reiss Profile im Überblick: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endParaRPr lang="de-DE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57201" y="2132856"/>
            <a:ext cx="3960000" cy="36916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16016" y="2141488"/>
            <a:ext cx="3959999" cy="36830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74071"/>
              </p:ext>
            </p:extLst>
          </p:nvPr>
        </p:nvGraphicFramePr>
        <p:xfrm>
          <a:off x="440516" y="1988840"/>
          <a:ext cx="8445623" cy="3501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220"/>
                <a:gridCol w="348280"/>
                <a:gridCol w="4170123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Führungskräfteentwicklung</a:t>
                      </a:r>
                      <a:r>
                        <a:rPr lang="de-DE" sz="1400" b="0" strike="sngStrike" dirty="0" smtClean="0"/>
                        <a:t>,</a:t>
                      </a:r>
                      <a:r>
                        <a:rPr lang="de-DE" sz="1400" b="0" dirty="0" smtClean="0"/>
                        <a:t> /-training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Teamentwicklung/ Beziehungs- und Konfliktmanagement 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Potenzialanalyse und Personalauswahl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Talent Management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Coaching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Motivationsberatung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Personal Training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Markenmanagement und Marketing</a:t>
                      </a: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Vertrieb und Customer </a:t>
                      </a:r>
                      <a:r>
                        <a:rPr lang="de-DE" sz="1400" b="0" dirty="0" err="1" smtClean="0"/>
                        <a:t>Relationship</a:t>
                      </a:r>
                      <a:r>
                        <a:rPr lang="de-DE" sz="1400" b="0" dirty="0" smtClean="0"/>
                        <a:t> Marketing</a:t>
                      </a:r>
                      <a:endParaRPr lang="de-DE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>
                          <a:solidFill>
                            <a:srgbClr val="000000"/>
                          </a:solidFill>
                        </a:rPr>
                        <a:t>Motivation im Leistungssport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Paarberatung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663"/>
                        </a:spcAft>
                        <a:buFont typeface="Arial"/>
                        <a:buChar char="•"/>
                      </a:pPr>
                      <a:r>
                        <a:rPr lang="de-DE" sz="1400" b="0" dirty="0" smtClean="0"/>
                        <a:t>Schülerberatung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663"/>
                        </a:spcAft>
                        <a:buFont typeface="Arial"/>
                        <a:buChar char="•"/>
                      </a:pPr>
                      <a:r>
                        <a:rPr lang="de-DE" sz="1400" b="0" dirty="0" smtClean="0"/>
                        <a:t>Psychologische Beratung und Therapie</a:t>
                      </a:r>
                    </a:p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de-DE" sz="1400" b="0" dirty="0" smtClean="0"/>
                    </a:p>
                    <a:p>
                      <a:pPr marL="0" marR="0" indent="0" algn="l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63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sz="1400" b="0" dirty="0" smtClean="0"/>
                        <a:t>Weitere Einsatzgebiete befinden sich in Entwicklung.</a:t>
                      </a:r>
                      <a:endParaRPr lang="de-DE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Reiss Profile in der beruflichen </a:t>
            </a:r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Praxis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Die Anwendungsfelder sind vielfältig</a:t>
            </a:r>
            <a:endParaRPr lang="de-DE" sz="25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55FFE9-E38E-DA4A-BF9A-90AC8B6DB19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Eine kurze 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2771800" y="6159952"/>
            <a:ext cx="3513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Mehr Informationen unter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www.reissprofile.eu/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anwendung</a:t>
            </a: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1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Die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wichtigsten Anwendungsfelder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HR Management</a:t>
            </a:r>
            <a:endParaRPr lang="de-DE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277072"/>
          </a:xfrm>
        </p:spPr>
        <p:txBody>
          <a:bodyPr>
            <a:noAutofit/>
          </a:bodyPr>
          <a:lstStyle/>
          <a:p>
            <a:r>
              <a:rPr lang="de-DE" sz="1600" dirty="0" smtClean="0"/>
              <a:t>Der </a:t>
            </a:r>
            <a:r>
              <a:rPr lang="de-DE" sz="1600" dirty="0"/>
              <a:t>Erfolg von Unternehmen ist davon abhängig, wie motiviert </a:t>
            </a:r>
            <a:r>
              <a:rPr lang="de-DE" sz="1600" dirty="0" smtClean="0"/>
              <a:t>ihre Mitarbeiter </a:t>
            </a:r>
            <a:r>
              <a:rPr lang="de-DE" sz="1600" dirty="0"/>
              <a:t>sind. </a:t>
            </a:r>
            <a:endParaRPr lang="de-DE" sz="1600" dirty="0" smtClean="0"/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Personaleinstellungs</a:t>
            </a:r>
            <a:r>
              <a:rPr lang="de-DE" sz="1600" b="0" dirty="0"/>
              <a:t>- und Entwicklungsmaßnahmen sollten vor diesem Hintergrund darauf abzielen, </a:t>
            </a:r>
            <a:r>
              <a:rPr lang="de-DE" sz="1600" b="0" dirty="0" smtClean="0"/>
              <a:t>Mitarbeitern ein Umfeld, Entwicklungsmöglichkeiten und Anreize zu bieten</a:t>
            </a:r>
            <a:r>
              <a:rPr lang="de-DE" sz="1600" b="0" dirty="0" smtClean="0">
                <a:solidFill>
                  <a:srgbClr val="0000FF"/>
                </a:solidFill>
              </a:rPr>
              <a:t>,</a:t>
            </a:r>
            <a:r>
              <a:rPr lang="de-DE" sz="1600" b="0" dirty="0" smtClean="0"/>
              <a:t> die zu ihrer Persönlichkeit pass</a:t>
            </a:r>
            <a:r>
              <a:rPr lang="de-DE" sz="1600" b="0" dirty="0" smtClean="0">
                <a:solidFill>
                  <a:srgbClr val="000000"/>
                </a:solidFill>
              </a:rPr>
              <a:t>en</a:t>
            </a:r>
            <a:r>
              <a:rPr lang="de-DE" sz="1600" b="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Das </a:t>
            </a:r>
            <a:r>
              <a:rPr lang="de-DE" sz="1600" b="0" dirty="0"/>
              <a:t>Reiss Profile eröffnet </a:t>
            </a:r>
            <a:r>
              <a:rPr lang="de-DE" sz="1600" b="0" dirty="0" smtClean="0"/>
              <a:t>eine wirksame Herangehensweise</a:t>
            </a:r>
            <a:r>
              <a:rPr lang="de-DE" sz="1600" b="0" dirty="0"/>
              <a:t>, denn es </a:t>
            </a:r>
            <a:r>
              <a:rPr lang="de-DE" sz="1600" b="0" dirty="0" smtClean="0"/>
              <a:t>zeigt auf</a:t>
            </a:r>
            <a:r>
              <a:rPr lang="de-DE" sz="1600" b="0" dirty="0" smtClean="0">
                <a:solidFill>
                  <a:srgbClr val="0000FF"/>
                </a:solidFill>
              </a:rPr>
              <a:t>,</a:t>
            </a:r>
            <a:r>
              <a:rPr lang="de-DE" sz="1600" b="0" dirty="0" smtClean="0"/>
              <a:t> was dem Einzelnen wichtig </a:t>
            </a:r>
            <a:r>
              <a:rPr lang="de-DE" sz="1600" b="0" dirty="0"/>
              <a:t>ist und </a:t>
            </a:r>
            <a:r>
              <a:rPr lang="de-DE" sz="1600" b="0" dirty="0" smtClean="0"/>
              <a:t>ihn zu </a:t>
            </a:r>
            <a:r>
              <a:rPr lang="de-DE" sz="1600" b="0" dirty="0"/>
              <a:t>dauerhafter Leistung antreibt. </a:t>
            </a:r>
            <a:r>
              <a:rPr lang="de-DE" sz="1600" b="0" dirty="0" smtClean="0"/>
              <a:t/>
            </a:r>
            <a:br>
              <a:rPr lang="de-DE" sz="1600" b="0" dirty="0" smtClean="0"/>
            </a:br>
            <a:endParaRPr lang="de-DE" sz="1600" b="0" dirty="0" smtClean="0"/>
          </a:p>
          <a:p>
            <a:r>
              <a:rPr lang="de-DE" sz="1600" dirty="0" smtClean="0"/>
              <a:t>Einsatzmöglichkeiten bestehen in allen Bereichen des Human </a:t>
            </a:r>
            <a:r>
              <a:rPr lang="de-DE" sz="1600" dirty="0" err="1"/>
              <a:t>Ressources</a:t>
            </a:r>
            <a:r>
              <a:rPr lang="de-DE" sz="1600" dirty="0"/>
              <a:t> </a:t>
            </a:r>
            <a:r>
              <a:rPr lang="de-DE" sz="1600" dirty="0" smtClean="0"/>
              <a:t>Management. Die wichtigsten Anwendungsfelder: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Personalauswahl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Potenzialanalyse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Führungskräfteentwicklung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Teamentwicklung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Training und Coaching</a:t>
            </a:r>
            <a:endParaRPr lang="de-DE" sz="1600" b="0" dirty="0"/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Talent Management</a:t>
            </a:r>
          </a:p>
          <a:p>
            <a:endParaRPr lang="de-DE" sz="1600" b="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Mehr Informationen unter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www.reissprofile.eu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/humanressources</a:t>
            </a: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Die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wichtigsten Anwendungsfelder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Entwicklung von Führungskräften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133056"/>
          </a:xfrm>
        </p:spPr>
        <p:txBody>
          <a:bodyPr>
            <a:noAutofit/>
          </a:bodyPr>
          <a:lstStyle/>
          <a:p>
            <a:r>
              <a:rPr lang="de-DE" sz="1600" dirty="0"/>
              <a:t>Erfolgreiche Führung </a:t>
            </a:r>
            <a:r>
              <a:rPr lang="de-DE" sz="1600" dirty="0" smtClean="0"/>
              <a:t>aktiviert Potenziale und erzielt anspruchsvolle Resultate</a:t>
            </a:r>
            <a:r>
              <a:rPr lang="de-DE" sz="1600" dirty="0"/>
              <a:t>. </a:t>
            </a:r>
            <a:endParaRPr lang="de-DE" sz="1600" dirty="0" smtClean="0"/>
          </a:p>
          <a:p>
            <a:r>
              <a:rPr lang="de-DE" sz="1600" b="0" dirty="0" smtClean="0"/>
              <a:t>Das </a:t>
            </a:r>
            <a:r>
              <a:rPr lang="de-DE" sz="1600" b="0" dirty="0"/>
              <a:t>Reiss Profile </a:t>
            </a:r>
            <a:r>
              <a:rPr lang="de-DE" sz="1600" b="0" dirty="0" smtClean="0"/>
              <a:t>deckt individuelle Ressourcen auf und liefert konkrete Handlungsanweisungen für die erfolgreiche Führung:</a:t>
            </a:r>
            <a:endParaRPr lang="de-DE" sz="1600" b="0" dirty="0"/>
          </a:p>
          <a:p>
            <a:pPr marL="269875" indent="-269875">
              <a:buFont typeface="Arial"/>
              <a:buChar char="•"/>
            </a:pPr>
            <a:r>
              <a:rPr lang="de-DE" sz="1600" dirty="0" smtClean="0"/>
              <a:t>Die </a:t>
            </a:r>
            <a:r>
              <a:rPr lang="de-DE" sz="1600" dirty="0"/>
              <a:t>Führungspersönlichkeit </a:t>
            </a:r>
            <a:r>
              <a:rPr lang="de-DE" sz="1600" dirty="0" smtClean="0"/>
              <a:t>stärken</a:t>
            </a:r>
            <a:br>
              <a:rPr lang="de-DE" sz="1600" dirty="0" smtClean="0"/>
            </a:br>
            <a:r>
              <a:rPr lang="de-DE" sz="1600" b="0" dirty="0" smtClean="0"/>
              <a:t>Im </a:t>
            </a:r>
            <a:r>
              <a:rPr lang="de-DE" sz="1600" b="0" dirty="0"/>
              <a:t>Bereich des Selbstmanagements geht es vor allem darum, die Selbst- und Fremdwahrnehmung zu intensivieren, persönliche Verhaltensmuster zu entdecken und die eigenen Handlungsmöglichkeiten auszuweiten. </a:t>
            </a:r>
            <a:endParaRPr lang="de-DE" sz="1600" b="0" dirty="0" smtClean="0"/>
          </a:p>
          <a:p>
            <a:pPr marL="269875" indent="-269875">
              <a:buFont typeface="Arial"/>
              <a:buChar char="•"/>
            </a:pPr>
            <a:r>
              <a:rPr lang="de-DE" sz="1600" dirty="0" smtClean="0"/>
              <a:t>Individualisierte Führung</a:t>
            </a:r>
            <a:br>
              <a:rPr lang="de-DE" sz="1600" dirty="0" smtClean="0"/>
            </a:br>
            <a:r>
              <a:rPr lang="de-DE" sz="1600" b="0" dirty="0" smtClean="0"/>
              <a:t>Indem </a:t>
            </a:r>
            <a:r>
              <a:rPr lang="de-DE" sz="1600" b="0" dirty="0"/>
              <a:t>eine Führungskraft erkennt, was sie und ihre </a:t>
            </a:r>
            <a:r>
              <a:rPr lang="de-DE" sz="1600" b="0" dirty="0">
                <a:solidFill>
                  <a:srgbClr val="000000"/>
                </a:solidFill>
              </a:rPr>
              <a:t>Mitarbeiter </a:t>
            </a:r>
            <a:r>
              <a:rPr lang="de-DE" sz="1600" b="0" dirty="0" smtClean="0">
                <a:solidFill>
                  <a:srgbClr val="000000"/>
                </a:solidFill>
              </a:rPr>
              <a:t>individuell </a:t>
            </a:r>
            <a:r>
              <a:rPr lang="de-DE" sz="1600" b="0" dirty="0" smtClean="0"/>
              <a:t>motiviert</a:t>
            </a:r>
            <a:r>
              <a:rPr lang="de-DE" sz="1600" b="0" dirty="0"/>
              <a:t>, lernt sie </a:t>
            </a:r>
            <a:r>
              <a:rPr lang="de-DE" sz="1600" b="0" dirty="0" smtClean="0"/>
              <a:t>Wege kennen, um die </a:t>
            </a:r>
            <a:r>
              <a:rPr lang="de-DE" sz="1600" b="0" dirty="0"/>
              <a:t>Leistungsbereitschaft ihrer Mitarbeiter </a:t>
            </a:r>
            <a:r>
              <a:rPr lang="de-DE" sz="1600" b="0" dirty="0" smtClean="0"/>
              <a:t>dauerhaft </a:t>
            </a:r>
            <a:r>
              <a:rPr lang="de-DE" sz="1600" b="0" dirty="0"/>
              <a:t>auf einem hohen Niveau </a:t>
            </a:r>
            <a:r>
              <a:rPr lang="de-DE" sz="1600" b="0" dirty="0" smtClean="0"/>
              <a:t>zu halten</a:t>
            </a:r>
            <a:r>
              <a:rPr lang="de-DE" sz="1600" b="0" dirty="0"/>
              <a:t>. Der Schlüssel liegt </a:t>
            </a:r>
            <a:r>
              <a:rPr lang="de-DE" sz="1600" b="0" dirty="0" smtClean="0"/>
              <a:t>dabei in </a:t>
            </a:r>
            <a:r>
              <a:rPr lang="de-DE" sz="1600" b="0" dirty="0"/>
              <a:t>der individuellen Ausrichtung des </a:t>
            </a:r>
            <a:r>
              <a:rPr lang="de-DE" sz="1600" b="0" dirty="0" smtClean="0"/>
              <a:t>Führungsverhaltens </a:t>
            </a:r>
            <a:r>
              <a:rPr lang="de-DE" sz="1600" b="0" dirty="0"/>
              <a:t>und </a:t>
            </a:r>
            <a:r>
              <a:rPr lang="de-DE" sz="1600" b="0" dirty="0" smtClean="0"/>
              <a:t>in der individuellen Ansprache und Kommunikation</a:t>
            </a:r>
            <a:r>
              <a:rPr lang="de-DE" sz="1600" dirty="0"/>
              <a:t>.</a:t>
            </a:r>
            <a:endParaRPr lang="de-DE" sz="1600" b="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39624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Mehr Informationen unter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www.reissprofile.eu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/mitarbeiterfuehrung</a:t>
            </a: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5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Die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wichtigsten Anwendungsfelder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Coaching, Beratung und Training</a:t>
            </a:r>
            <a:endParaRPr lang="de-DE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6004" y="1600201"/>
            <a:ext cx="8218488" cy="4205064"/>
          </a:xfrm>
        </p:spPr>
        <p:txBody>
          <a:bodyPr>
            <a:noAutofit/>
          </a:bodyPr>
          <a:lstStyle/>
          <a:p>
            <a:r>
              <a:rPr lang="de-DE" sz="1600" dirty="0"/>
              <a:t>Wer Menschen in ihrer beruflichen Entwicklung begleiten will, braucht Klarheit über die Persönlichkeit des </a:t>
            </a:r>
            <a:r>
              <a:rPr lang="de-DE" sz="1600" dirty="0" smtClean="0"/>
              <a:t>Gegenübers und Gewissheit </a:t>
            </a:r>
            <a:r>
              <a:rPr lang="de-DE" sz="1600" dirty="0"/>
              <a:t>darüber, </a:t>
            </a:r>
            <a:r>
              <a:rPr lang="de-DE" sz="1600" dirty="0" smtClean="0"/>
              <a:t>aus welcher Persönlichkeitsperspektive er selbst berät.</a:t>
            </a:r>
            <a:br>
              <a:rPr lang="de-DE" sz="1600" dirty="0" smtClean="0"/>
            </a:br>
            <a:endParaRPr lang="de-DE" sz="1600" dirty="0" smtClean="0"/>
          </a:p>
          <a:p>
            <a:r>
              <a:rPr lang="de-DE" sz="1600" b="0" dirty="0" smtClean="0"/>
              <a:t>Das Reiss </a:t>
            </a:r>
            <a:r>
              <a:rPr lang="de-DE" sz="1600" b="0" dirty="0"/>
              <a:t>Profile </a:t>
            </a:r>
            <a:r>
              <a:rPr lang="de-DE" sz="1600" b="0" dirty="0">
                <a:solidFill>
                  <a:srgbClr val="000000"/>
                </a:solidFill>
              </a:rPr>
              <a:t>setzt </a:t>
            </a:r>
            <a:r>
              <a:rPr lang="de-DE" sz="1600" b="0" dirty="0" smtClean="0">
                <a:solidFill>
                  <a:srgbClr val="000000"/>
                </a:solidFill>
              </a:rPr>
              <a:t>daher auf </a:t>
            </a:r>
            <a:r>
              <a:rPr lang="de-DE" sz="1600" b="0" dirty="0"/>
              <a:t>beiden Ebenen </a:t>
            </a:r>
            <a:r>
              <a:rPr lang="de-DE" sz="1600" b="0" dirty="0" smtClean="0"/>
              <a:t>an: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>
                <a:solidFill>
                  <a:srgbClr val="000000"/>
                </a:solidFill>
              </a:rPr>
              <a:t>Im Rahmen der Ausbildung zum Reiss Profile Master reflektiert </a:t>
            </a:r>
            <a:r>
              <a:rPr lang="de-DE" sz="1600" b="0" dirty="0" smtClean="0">
                <a:solidFill>
                  <a:srgbClr val="000000"/>
                </a:solidFill>
              </a:rPr>
              <a:t>der </a:t>
            </a:r>
            <a:r>
              <a:rPr lang="de-DE" sz="1600" b="0" dirty="0">
                <a:solidFill>
                  <a:srgbClr val="000000"/>
                </a:solidFill>
              </a:rPr>
              <a:t>Coach </a:t>
            </a:r>
            <a:r>
              <a:rPr lang="de-DE" sz="1600" b="0" dirty="0" smtClean="0">
                <a:solidFill>
                  <a:srgbClr val="000000"/>
                </a:solidFill>
              </a:rPr>
              <a:t>ausführlich seine </a:t>
            </a:r>
            <a:r>
              <a:rPr lang="de-DE" sz="1600" dirty="0">
                <a:solidFill>
                  <a:srgbClr val="000000"/>
                </a:solidFill>
              </a:rPr>
              <a:t>eigene </a:t>
            </a:r>
            <a:r>
              <a:rPr lang="de-DE" sz="1600" b="0" dirty="0" smtClean="0">
                <a:solidFill>
                  <a:srgbClr val="000000"/>
                </a:solidFill>
              </a:rPr>
              <a:t>Persönlichkeit und </a:t>
            </a:r>
            <a:r>
              <a:rPr lang="de-DE" sz="1600" dirty="0" smtClean="0">
                <a:solidFill>
                  <a:srgbClr val="000000"/>
                </a:solidFill>
              </a:rPr>
              <a:t>Haltung</a:t>
            </a:r>
            <a:r>
              <a:rPr lang="de-DE" sz="1600" b="0" dirty="0" smtClean="0">
                <a:solidFill>
                  <a:srgbClr val="000000"/>
                </a:solidFill>
              </a:rPr>
              <a:t>. </a:t>
            </a:r>
            <a:endParaRPr lang="de-DE" sz="1600" b="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e-DE" sz="1600" b="0" dirty="0" smtClean="0">
                <a:solidFill>
                  <a:srgbClr val="000000"/>
                </a:solidFill>
              </a:rPr>
              <a:t>Das </a:t>
            </a:r>
            <a:r>
              <a:rPr lang="de-DE" sz="1600" b="0" dirty="0">
                <a:solidFill>
                  <a:srgbClr val="000000"/>
                </a:solidFill>
              </a:rPr>
              <a:t>Persönlichkeitsprofil ist leicht verständlich bei gleichzeitiger </a:t>
            </a:r>
            <a:r>
              <a:rPr lang="de-DE" sz="1600" b="0" dirty="0" smtClean="0">
                <a:solidFill>
                  <a:srgbClr val="000000"/>
                </a:solidFill>
              </a:rPr>
              <a:t>Informationstiefe. Der </a:t>
            </a:r>
            <a:r>
              <a:rPr lang="de-DE" sz="1600" b="0" dirty="0">
                <a:solidFill>
                  <a:srgbClr val="000000"/>
                </a:solidFill>
              </a:rPr>
              <a:t>Einblick in die Persönlichkeitsprägungen </a:t>
            </a:r>
            <a:r>
              <a:rPr lang="de-DE" sz="1600" b="0" dirty="0" smtClean="0">
                <a:solidFill>
                  <a:srgbClr val="000000"/>
                </a:solidFill>
              </a:rPr>
              <a:t>unterstützt die schnelle persönliche </a:t>
            </a:r>
            <a:r>
              <a:rPr lang="de-DE" sz="1600" dirty="0" smtClean="0">
                <a:solidFill>
                  <a:srgbClr val="000000"/>
                </a:solidFill>
              </a:rPr>
              <a:t>„</a:t>
            </a:r>
            <a:r>
              <a:rPr lang="de-DE" sz="1600" dirty="0">
                <a:solidFill>
                  <a:srgbClr val="000000"/>
                </a:solidFill>
              </a:rPr>
              <a:t>Standortbestimmung</a:t>
            </a:r>
            <a:r>
              <a:rPr lang="de-DE" sz="1600" dirty="0" smtClean="0">
                <a:solidFill>
                  <a:srgbClr val="000000"/>
                </a:solidFill>
              </a:rPr>
              <a:t>“ </a:t>
            </a:r>
            <a:r>
              <a:rPr lang="de-DE" sz="1600" b="0" dirty="0" smtClean="0">
                <a:solidFill>
                  <a:srgbClr val="000000"/>
                </a:solidFill>
              </a:rPr>
              <a:t>des Klienten</a:t>
            </a:r>
            <a:r>
              <a:rPr lang="de-DE" sz="1600" b="0" dirty="0">
                <a:solidFill>
                  <a:srgbClr val="000000"/>
                </a:solidFill>
              </a:rPr>
              <a:t>.</a:t>
            </a:r>
            <a:r>
              <a:rPr lang="de-DE" sz="1600" b="0" strike="sngStrike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1600" b="0" dirty="0" smtClean="0">
                <a:solidFill>
                  <a:srgbClr val="000000"/>
                </a:solidFill>
              </a:rPr>
              <a:t>Im praktischen Einsatz lässt sich das </a:t>
            </a:r>
            <a:r>
              <a:rPr lang="de-DE" sz="1600" b="0" dirty="0">
                <a:solidFill>
                  <a:srgbClr val="000000"/>
                </a:solidFill>
              </a:rPr>
              <a:t>Diagnoseinstrument </a:t>
            </a:r>
            <a:r>
              <a:rPr lang="de-DE" sz="1600" b="0" dirty="0" smtClean="0">
                <a:solidFill>
                  <a:srgbClr val="000000"/>
                </a:solidFill>
              </a:rPr>
              <a:t>zudem </a:t>
            </a:r>
            <a:r>
              <a:rPr lang="de-DE" sz="1600" dirty="0" smtClean="0">
                <a:solidFill>
                  <a:srgbClr val="000000"/>
                </a:solidFill>
              </a:rPr>
              <a:t>gut mit </a:t>
            </a:r>
            <a:r>
              <a:rPr lang="de-DE" sz="1600" dirty="0">
                <a:solidFill>
                  <a:srgbClr val="000000"/>
                </a:solidFill>
              </a:rPr>
              <a:t>anderen Methoden kombinieren</a:t>
            </a:r>
            <a:r>
              <a:rPr lang="de-DE" sz="1600" b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336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Mehr Informationen unter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www.reissprofile.eu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/coaching</a:t>
            </a: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2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Inhalt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57201" y="1620709"/>
            <a:ext cx="8229600" cy="439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2000" b="0" dirty="0" smtClean="0">
                <a:latin typeface="Calibri" charset="0"/>
                <a:cs typeface="Verdana" charset="0"/>
              </a:rPr>
              <a:t>Einleitung</a:t>
            </a:r>
          </a:p>
          <a:p>
            <a:pPr marL="285750" indent="-285750">
              <a:buFont typeface="Arial"/>
              <a:buChar char="•"/>
            </a:pPr>
            <a:r>
              <a:rPr lang="de-DE" sz="2000" b="0" dirty="0" smtClean="0">
                <a:latin typeface="Calibri" charset="0"/>
                <a:cs typeface="Verdana" charset="0"/>
              </a:rPr>
              <a:t>Methode Reiss Profile</a:t>
            </a:r>
          </a:p>
          <a:p>
            <a:pPr marL="285750" indent="-285750">
              <a:buFont typeface="Arial"/>
              <a:buChar char="•"/>
            </a:pPr>
            <a:r>
              <a:rPr lang="de-DE" sz="2000" b="0" dirty="0" smtClean="0">
                <a:latin typeface="Calibri" charset="0"/>
                <a:cs typeface="Verdana" charset="0"/>
              </a:rPr>
              <a:t>Messinstrument Reiss Profile</a:t>
            </a:r>
          </a:p>
          <a:p>
            <a:pPr marL="285750" indent="-285750">
              <a:buFont typeface="Arial"/>
              <a:buChar char="•"/>
            </a:pPr>
            <a:r>
              <a:rPr lang="de-DE" sz="2000" b="0" dirty="0" smtClean="0">
                <a:latin typeface="Calibri" charset="0"/>
                <a:cs typeface="Verdana" charset="0"/>
              </a:rPr>
              <a:t>Anwendung des Reiss Profile</a:t>
            </a:r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>
          <a:xfrm>
            <a:off x="7962551" y="6514351"/>
            <a:ext cx="501941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fld id="{DEBF1B45-4E43-1D43-8286-90FF05CABCE1}" type="datetime1">
              <a:rPr lang="de-DE" sz="700" u="none">
                <a:solidFill>
                  <a:srgbClr val="7F7F7F"/>
                </a:solidFill>
                <a:latin typeface="Calibri" charset="0"/>
              </a:rPr>
              <a:pPr algn="ctr"/>
              <a:t>16.01.15</a:t>
            </a:fld>
            <a:endParaRPr lang="de-DE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>
          <a:xfrm>
            <a:off x="3766657" y="6514351"/>
            <a:ext cx="4116198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de-DE" sz="700" u="none" dirty="0">
                <a:solidFill>
                  <a:srgbClr val="7F7F7F"/>
                </a:solidFill>
                <a:latin typeface="Calibri" charset="0"/>
              </a:rPr>
              <a:t>Kurzeinführung in das  Reiss Profile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>
          <a:xfrm>
            <a:off x="8464492" y="6514351"/>
            <a:ext cx="222309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0AA853C-CC0A-EF45-8F05-BCBFB52B48E2}" type="slidenum">
              <a:rPr lang="en-US" sz="700" u="none">
                <a:solidFill>
                  <a:srgbClr val="7F7F7F"/>
                </a:solidFill>
                <a:latin typeface="Calibri" charset="0"/>
              </a:rPr>
              <a:pPr algn="r"/>
              <a:t>2</a:t>
            </a:fld>
            <a:endParaRPr lang="en-US" sz="700" u="none">
              <a:solidFill>
                <a:srgbClr val="7F7F7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6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Die 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wichtigsten Anwendungsfelder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Wege zur persönlichen Life Balance</a:t>
            </a:r>
            <a:endParaRPr lang="de-DE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277072"/>
          </a:xfrm>
        </p:spPr>
        <p:txBody>
          <a:bodyPr>
            <a:no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Menschen </a:t>
            </a:r>
            <a:r>
              <a:rPr lang="de-DE" sz="1600" b="0" dirty="0">
                <a:solidFill>
                  <a:srgbClr val="000000"/>
                </a:solidFill>
              </a:rPr>
              <a:t>beschäftigen sich meist dann mit </a:t>
            </a:r>
            <a:r>
              <a:rPr lang="de-DE" sz="1600" b="0" dirty="0" smtClean="0">
                <a:solidFill>
                  <a:srgbClr val="000000"/>
                </a:solidFill>
              </a:rPr>
              <a:t>ihrer </a:t>
            </a:r>
            <a:r>
              <a:rPr lang="de-DE" sz="1600" b="0" dirty="0">
                <a:solidFill>
                  <a:srgbClr val="000000"/>
                </a:solidFill>
              </a:rPr>
              <a:t>Life Balance, wenn diese bereits aus der Balance geraten ist. Um das Gleichgewicht </a:t>
            </a:r>
            <a:r>
              <a:rPr lang="de-DE" sz="1600" b="0" dirty="0" smtClean="0">
                <a:solidFill>
                  <a:srgbClr val="000000"/>
                </a:solidFill>
              </a:rPr>
              <a:t>zurückzugewinnen und dauerhaft zu erhalten, benötigt der Betroffene jedoch Klarheit darüber, </a:t>
            </a:r>
            <a:r>
              <a:rPr lang="de-DE" sz="1600" b="0" dirty="0">
                <a:solidFill>
                  <a:srgbClr val="000000"/>
                </a:solidFill>
              </a:rPr>
              <a:t>was </a:t>
            </a:r>
            <a:r>
              <a:rPr lang="de-DE" sz="1600" b="0" dirty="0" smtClean="0">
                <a:solidFill>
                  <a:srgbClr val="000000"/>
                </a:solidFill>
              </a:rPr>
              <a:t>für ihn wirklich </a:t>
            </a:r>
            <a:r>
              <a:rPr lang="de-DE" sz="1600" b="0" dirty="0">
                <a:solidFill>
                  <a:srgbClr val="000000"/>
                </a:solidFill>
              </a:rPr>
              <a:t>wichtig </a:t>
            </a:r>
            <a:r>
              <a:rPr lang="de-DE" sz="1600" b="0" dirty="0" smtClean="0">
                <a:solidFill>
                  <a:srgbClr val="000000"/>
                </a:solidFill>
              </a:rPr>
              <a:t>ist – nicht zuletzt um künftige Entscheidungen im Einklang mit den persönlichen Prioritäten zu treffen. 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>
                <a:solidFill>
                  <a:srgbClr val="000000"/>
                </a:solidFill>
              </a:rPr>
              <a:t>Leistung und Leben im </a:t>
            </a:r>
            <a:r>
              <a:rPr lang="de-DE" sz="1600" dirty="0" smtClean="0">
                <a:solidFill>
                  <a:srgbClr val="000000"/>
                </a:solidFill>
              </a:rPr>
              <a:t>Einklang</a:t>
            </a:r>
            <a:r>
              <a:rPr lang="de-DE" sz="1600" b="0" dirty="0" smtClean="0">
                <a:solidFill>
                  <a:srgbClr val="000000"/>
                </a:solidFill>
              </a:rPr>
              <a:t/>
            </a:r>
            <a:br>
              <a:rPr lang="de-DE" sz="1600" b="0" dirty="0" smtClean="0">
                <a:solidFill>
                  <a:srgbClr val="000000"/>
                </a:solidFill>
              </a:rPr>
            </a:br>
            <a:r>
              <a:rPr lang="de-DE" sz="1600" b="0" dirty="0" smtClean="0">
                <a:solidFill>
                  <a:srgbClr val="000000"/>
                </a:solidFill>
              </a:rPr>
              <a:t>Das </a:t>
            </a:r>
            <a:r>
              <a:rPr lang="de-DE" sz="1600" b="0" dirty="0">
                <a:solidFill>
                  <a:srgbClr val="000000"/>
                </a:solidFill>
              </a:rPr>
              <a:t>Reiss Profile leistet </a:t>
            </a:r>
            <a:r>
              <a:rPr lang="de-DE" sz="1600" b="0" dirty="0" smtClean="0">
                <a:solidFill>
                  <a:srgbClr val="000000"/>
                </a:solidFill>
              </a:rPr>
              <a:t>einen </a:t>
            </a:r>
            <a:r>
              <a:rPr lang="de-DE" sz="1600" b="0" dirty="0">
                <a:solidFill>
                  <a:srgbClr val="000000"/>
                </a:solidFill>
              </a:rPr>
              <a:t>wertvollen Beitrag, wenn es darum geht, </a:t>
            </a:r>
            <a:r>
              <a:rPr lang="de-DE" sz="1600" b="0" dirty="0" smtClean="0">
                <a:solidFill>
                  <a:srgbClr val="000000"/>
                </a:solidFill>
              </a:rPr>
              <a:t>mehr </a:t>
            </a:r>
            <a:r>
              <a:rPr lang="de-DE" sz="1600" b="0" dirty="0">
                <a:solidFill>
                  <a:srgbClr val="000000"/>
                </a:solidFill>
              </a:rPr>
              <a:t>Life Balance </a:t>
            </a:r>
            <a:r>
              <a:rPr lang="de-DE" sz="1600" b="0" dirty="0" smtClean="0">
                <a:solidFill>
                  <a:srgbClr val="000000"/>
                </a:solidFill>
              </a:rPr>
              <a:t>zu schaffen. </a:t>
            </a:r>
            <a:r>
              <a:rPr lang="de-DE" sz="1600" b="0" dirty="0">
                <a:solidFill>
                  <a:srgbClr val="000000"/>
                </a:solidFill>
              </a:rPr>
              <a:t>Der entscheidende Hebel besteht darin, sich den Lebensmotiven bewusst zu werden und zu überprüfen, inwieweit die aktuelle Situation </a:t>
            </a:r>
            <a:r>
              <a:rPr lang="de-DE" sz="1600" b="0" dirty="0" smtClean="0">
                <a:solidFill>
                  <a:srgbClr val="000000"/>
                </a:solidFill>
              </a:rPr>
              <a:t>eine dauerhafte Bedürfnisbefriedigung unterstützt.</a:t>
            </a:r>
            <a:r>
              <a:rPr lang="de-DE" sz="1600" b="0" dirty="0">
                <a:solidFill>
                  <a:srgbClr val="000000"/>
                </a:solidFill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>
                <a:solidFill>
                  <a:srgbClr val="000000"/>
                </a:solidFill>
              </a:rPr>
              <a:t>Zum Gestalter seines Lebens </a:t>
            </a:r>
            <a:r>
              <a:rPr lang="de-DE" sz="1600" dirty="0" smtClean="0">
                <a:solidFill>
                  <a:srgbClr val="000000"/>
                </a:solidFill>
              </a:rPr>
              <a:t>werden</a:t>
            </a:r>
            <a:br>
              <a:rPr lang="de-DE" sz="1600" dirty="0" smtClean="0">
                <a:solidFill>
                  <a:srgbClr val="000000"/>
                </a:solidFill>
              </a:rPr>
            </a:br>
            <a:r>
              <a:rPr lang="de-DE" sz="1600" b="0" dirty="0" smtClean="0">
                <a:solidFill>
                  <a:srgbClr val="000000"/>
                </a:solidFill>
              </a:rPr>
              <a:t>Die </a:t>
            </a:r>
            <a:r>
              <a:rPr lang="de-DE" sz="1600" b="0" dirty="0">
                <a:solidFill>
                  <a:srgbClr val="000000"/>
                </a:solidFill>
              </a:rPr>
              <a:t>Auseinandersetzung mit den eigenen Werten, Zielen und Motiven versetzt in die Lage, die positiven und negativen Aspekte der Lebensphasen zu </a:t>
            </a:r>
            <a:r>
              <a:rPr lang="de-DE" sz="1600" b="0" dirty="0" smtClean="0">
                <a:solidFill>
                  <a:srgbClr val="000000"/>
                </a:solidFill>
              </a:rPr>
              <a:t>erkennen und </a:t>
            </a:r>
            <a:r>
              <a:rPr lang="de-DE" sz="1600" b="0" dirty="0">
                <a:solidFill>
                  <a:srgbClr val="000000"/>
                </a:solidFill>
              </a:rPr>
              <a:t>daraus eine persönliche Strategie </a:t>
            </a:r>
            <a:r>
              <a:rPr lang="de-DE" sz="1600" b="0" dirty="0" smtClean="0">
                <a:solidFill>
                  <a:srgbClr val="000000"/>
                </a:solidFill>
              </a:rPr>
              <a:t>abzuleiten, die es erlaubt, ohne emotionalen „Aufwand“ leistungsfähig zu sein.</a:t>
            </a:r>
            <a:br>
              <a:rPr lang="de-DE" sz="1600" b="0" dirty="0" smtClean="0">
                <a:solidFill>
                  <a:srgbClr val="000000"/>
                </a:solidFill>
              </a:rPr>
            </a:br>
            <a:r>
              <a:rPr lang="de-DE" sz="1600" b="0" dirty="0" smtClean="0">
                <a:solidFill>
                  <a:srgbClr val="000000"/>
                </a:solidFill>
              </a:rPr>
              <a:t/>
            </a:r>
            <a:br>
              <a:rPr lang="de-DE" sz="1600" b="0" dirty="0" smtClean="0">
                <a:solidFill>
                  <a:srgbClr val="000000"/>
                </a:solidFill>
              </a:rPr>
            </a:br>
            <a:r>
              <a:rPr lang="de-DE" sz="1600" b="0" dirty="0" smtClean="0">
                <a:solidFill>
                  <a:srgbClr val="000000"/>
                </a:solidFill>
              </a:rPr>
              <a:t>Die </a:t>
            </a:r>
            <a:r>
              <a:rPr lang="de-DE" sz="1600" b="0" dirty="0">
                <a:solidFill>
                  <a:srgbClr val="000000"/>
                </a:solidFill>
              </a:rPr>
              <a:t>individuelle Motiv- und Antriebsstruktur wird somit zum </a:t>
            </a:r>
            <a:r>
              <a:rPr lang="de-DE" sz="1600" dirty="0">
                <a:solidFill>
                  <a:srgbClr val="000000"/>
                </a:solidFill>
              </a:rPr>
              <a:t>Kompass für die </a:t>
            </a:r>
            <a:r>
              <a:rPr lang="de-DE" sz="1600" dirty="0" smtClean="0">
                <a:solidFill>
                  <a:srgbClr val="000000"/>
                </a:solidFill>
              </a:rPr>
              <a:t>aktive Lebensgestaltung</a:t>
            </a:r>
            <a:r>
              <a:rPr lang="de-DE" sz="1600" b="0" dirty="0">
                <a:solidFill>
                  <a:srgbClr val="000000"/>
                </a:solidFill>
              </a:rPr>
              <a:t>:</a:t>
            </a:r>
            <a:r>
              <a:rPr lang="de-DE" sz="1600" b="0" dirty="0" smtClean="0">
                <a:solidFill>
                  <a:srgbClr val="000000"/>
                </a:solidFill>
              </a:rPr>
              <a:t> </a:t>
            </a:r>
            <a:r>
              <a:rPr lang="de-DE" sz="1600" b="0" dirty="0">
                <a:solidFill>
                  <a:srgbClr val="000000"/>
                </a:solidFill>
              </a:rPr>
              <a:t>Herausforderungen kann aktiv </a:t>
            </a:r>
            <a:r>
              <a:rPr lang="de-DE" sz="1600" b="0" dirty="0" smtClean="0">
                <a:solidFill>
                  <a:srgbClr val="000000"/>
                </a:solidFill>
              </a:rPr>
              <a:t>begegnet und </a:t>
            </a:r>
            <a:r>
              <a:rPr lang="de-DE" sz="1600" b="0" dirty="0">
                <a:solidFill>
                  <a:srgbClr val="000000"/>
                </a:solidFill>
              </a:rPr>
              <a:t>sich ergebende Veränderungen können bewusst genutzt werden.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3499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Mehr Informationen unter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www.reissprofile.eu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lifebalance</a:t>
            </a:r>
            <a:endParaRPr lang="de-D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6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 txBox="1">
            <a:spLocks/>
          </p:cNvSpPr>
          <p:nvPr/>
        </p:nvSpPr>
        <p:spPr>
          <a:xfrm>
            <a:off x="457201" y="1620709"/>
            <a:ext cx="4121149" cy="43990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90" lvl="2" indent="0">
              <a:buFont typeface="Symbol" charset="2"/>
              <a:buNone/>
            </a:pPr>
            <a:r>
              <a:rPr lang="de-DE" sz="1800" i="1" dirty="0" smtClean="0">
                <a:cs typeface="Calibri"/>
              </a:rPr>
              <a:t>Eike-Bibiana Michel</a:t>
            </a:r>
          </a:p>
          <a:p>
            <a:pPr marL="13390" lvl="2" indent="0">
              <a:buFont typeface="Symbol" charset="2"/>
              <a:buNone/>
            </a:pPr>
            <a:r>
              <a:rPr lang="de-DE" sz="1800" i="1" dirty="0">
                <a:cs typeface="Calibri"/>
              </a:rPr>
              <a:t>k</a:t>
            </a:r>
            <a:r>
              <a:rPr lang="de-DE" sz="1800" i="1" dirty="0" smtClean="0">
                <a:cs typeface="Calibri"/>
              </a:rPr>
              <a:t>arriere-entwicklung-training</a:t>
            </a:r>
          </a:p>
          <a:p>
            <a:pPr marL="13390" lvl="2" indent="0">
              <a:buFont typeface="Symbol" charset="2"/>
              <a:buNone/>
            </a:pPr>
            <a:endParaRPr lang="de-DE" sz="1800" i="1" dirty="0">
              <a:cs typeface="Calibri"/>
            </a:endParaRPr>
          </a:p>
          <a:p>
            <a:pPr marL="13390" lvl="2" indent="0">
              <a:buFont typeface="Symbol" charset="2"/>
              <a:buNone/>
            </a:pPr>
            <a:r>
              <a:rPr lang="de-DE" sz="1800" i="1" dirty="0" smtClean="0">
                <a:cs typeface="Calibri"/>
              </a:rPr>
              <a:t>Am Lohmühlenpark 1</a:t>
            </a:r>
          </a:p>
          <a:p>
            <a:pPr marL="13390" lvl="2" indent="0">
              <a:buFont typeface="Symbol" charset="2"/>
              <a:buNone/>
            </a:pPr>
            <a:r>
              <a:rPr lang="de-DE" sz="1800" i="1" dirty="0" smtClean="0">
                <a:cs typeface="Calibri"/>
              </a:rPr>
              <a:t>20099 Hamburg</a:t>
            </a:r>
          </a:p>
          <a:p>
            <a:pPr marL="13390" lvl="2" indent="0">
              <a:buFont typeface="Symbol" charset="2"/>
              <a:buNone/>
            </a:pPr>
            <a:r>
              <a:rPr lang="de-DE" sz="1800" i="1" dirty="0" smtClean="0">
                <a:cs typeface="Calibri"/>
              </a:rPr>
              <a:t>Tel.: 040-46881384</a:t>
            </a:r>
          </a:p>
          <a:p>
            <a:pPr marL="13390" lvl="2" indent="0">
              <a:buFont typeface="Symbol" charset="2"/>
              <a:buNone/>
            </a:pPr>
            <a:r>
              <a:rPr lang="de-DE" sz="1800" i="1" dirty="0" smtClean="0">
                <a:cs typeface="Calibri"/>
              </a:rPr>
              <a:t>Mobil: 0179-3924399</a:t>
            </a:r>
          </a:p>
          <a:p>
            <a:pPr marL="13390" lvl="2" indent="0">
              <a:buFont typeface="Symbol" charset="2"/>
              <a:buNone/>
            </a:pPr>
            <a:endParaRPr lang="de-DE" sz="1800" i="1" dirty="0">
              <a:cs typeface="Calibri"/>
            </a:endParaRPr>
          </a:p>
          <a:p>
            <a:pPr marL="13390" lvl="2" indent="0">
              <a:buFont typeface="Symbol" charset="2"/>
              <a:buNone/>
            </a:pPr>
            <a:r>
              <a:rPr lang="de-DE" sz="1800" i="1" dirty="0" err="1" smtClean="0">
                <a:cs typeface="Calibri"/>
              </a:rPr>
              <a:t>michel@karriere-entwicklung-training.de</a:t>
            </a:r>
            <a:endParaRPr lang="de-DE" sz="1800" i="1" dirty="0" smtClean="0">
              <a:cs typeface="Calibri"/>
            </a:endParaRPr>
          </a:p>
          <a:p>
            <a:endParaRPr lang="de-DE" sz="1600" b="0" dirty="0" smtClean="0"/>
          </a:p>
          <a:p>
            <a:endParaRPr lang="de-DE" sz="1600" b="0" dirty="0" smtClean="0"/>
          </a:p>
          <a:p>
            <a:endParaRPr lang="de-DE" sz="1600" b="0" dirty="0" smtClean="0"/>
          </a:p>
          <a:p>
            <a:pPr>
              <a:spcBef>
                <a:spcPct val="70000"/>
              </a:spcBef>
              <a:buFont typeface="Arial" charset="0"/>
              <a:buChar char="•"/>
            </a:pPr>
            <a:endParaRPr lang="de-DE" sz="1600" b="0" dirty="0" smtClean="0"/>
          </a:p>
          <a:p>
            <a:pPr lvl="1">
              <a:spcBef>
                <a:spcPct val="70000"/>
              </a:spcBef>
              <a:buFont typeface="Arial" charset="0"/>
              <a:buChar char="•"/>
            </a:pPr>
            <a:endParaRPr lang="de-DE" sz="1600" dirty="0" smtClean="0"/>
          </a:p>
          <a:p>
            <a:pPr>
              <a:spcBef>
                <a:spcPct val="70000"/>
              </a:spcBef>
            </a:pPr>
            <a:endParaRPr lang="de-DE" sz="1600" b="0" dirty="0" smtClean="0"/>
          </a:p>
          <a:p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564124" y="1627363"/>
            <a:ext cx="4121149" cy="43990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1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1pPr>
            <a:lvl2pPr marL="0" indent="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2pPr>
            <a:lvl3pPr marL="241950" indent="-241950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3pPr>
            <a:lvl4pPr marL="491102" indent="-249152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Arial" charset="0"/>
              <a:buChar char="–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4pPr>
            <a:lvl5pPr marL="731611" indent="-240511" algn="l" defTabSz="456538" rtl="0" eaLnBrk="1" fontAlgn="base" hangingPunct="1">
              <a:spcBef>
                <a:spcPct val="0"/>
              </a:spcBef>
              <a:spcAft>
                <a:spcPts val="601"/>
              </a:spcAft>
              <a:buFont typeface="Symbol" charset="2"/>
              <a:buChar char="-"/>
              <a:defRPr sz="1500" b="0" i="0" kern="1200">
                <a:solidFill>
                  <a:schemeClr val="tx1"/>
                </a:solidFill>
                <a:latin typeface="+mn-lt"/>
                <a:ea typeface="ＭＳ Ｐゴシック" charset="0"/>
                <a:cs typeface="Verdana"/>
              </a:defRPr>
            </a:lvl5pPr>
            <a:lvl6pPr marL="2514161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8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0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20" indent="-228560" algn="l" defTabSz="45712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90" lvl="2" indent="0">
              <a:buFont typeface="Symbol" charset="2"/>
              <a:buNone/>
            </a:pPr>
            <a:endParaRPr lang="de-DE" sz="1800" i="1" dirty="0" smtClean="0">
              <a:cs typeface="Calibri"/>
            </a:endParaRPr>
          </a:p>
          <a:p>
            <a:endParaRPr lang="de-DE" sz="1600" b="0" dirty="0" smtClean="0"/>
          </a:p>
          <a:p>
            <a:endParaRPr lang="de-DE" sz="1600" b="0" dirty="0" smtClean="0"/>
          </a:p>
          <a:p>
            <a:endParaRPr lang="de-DE" sz="1600" b="0" dirty="0" smtClean="0"/>
          </a:p>
          <a:p>
            <a:pPr>
              <a:spcBef>
                <a:spcPct val="70000"/>
              </a:spcBef>
              <a:buFont typeface="Arial" charset="0"/>
              <a:buChar char="•"/>
            </a:pPr>
            <a:endParaRPr lang="de-DE" sz="1600" b="0" dirty="0" smtClean="0"/>
          </a:p>
          <a:p>
            <a:pPr lvl="1">
              <a:spcBef>
                <a:spcPct val="70000"/>
              </a:spcBef>
              <a:buFont typeface="Arial" charset="0"/>
              <a:buChar char="•"/>
            </a:pPr>
            <a:endParaRPr lang="de-DE" sz="1600" dirty="0" smtClean="0"/>
          </a:p>
          <a:p>
            <a:pPr>
              <a:spcBef>
                <a:spcPct val="70000"/>
              </a:spcBef>
            </a:pPr>
            <a:endParaRPr lang="de-DE" sz="1600" b="0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Ihr Ansprechpartner </a:t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>
                <a:solidFill>
                  <a:srgbClr val="000000"/>
                </a:solidFill>
              </a:rPr>
              <a:t>Zertifizierter Reiss Profile Master </a:t>
            </a:r>
            <a:endParaRPr lang="de-DE" sz="25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55FFE9-E38E-DA4A-BF9A-90AC8B6DB193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Eine kurze 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9776" y="3142456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1600" b="0" dirty="0">
              <a:latin typeface="Calibri"/>
              <a:cs typeface="Calibri"/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2082601" cy="29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20709"/>
            <a:ext cx="8229601" cy="4399091"/>
          </a:xfrm>
        </p:spPr>
        <p:txBody>
          <a:bodyPr>
            <a:noAutofit/>
          </a:bodyPr>
          <a:lstStyle/>
          <a:p>
            <a:pPr lvl="1" algn="ctr">
              <a:tabLst>
                <a:tab pos="6280150" algn="l"/>
              </a:tabLst>
            </a:pPr>
            <a:r>
              <a:rPr lang="de-DE" sz="3600" b="1" dirty="0" smtClean="0">
                <a:solidFill>
                  <a:srgbClr val="000000"/>
                </a:solidFill>
              </a:rPr>
              <a:t>„Was treibt mich an?“  </a:t>
            </a:r>
            <a:endParaRPr lang="de-DE" sz="3600" b="1" dirty="0">
              <a:solidFill>
                <a:srgbClr val="000000"/>
              </a:solidFill>
            </a:endParaRPr>
          </a:p>
          <a:p>
            <a:endParaRPr lang="de-DE" sz="1600" b="0" dirty="0"/>
          </a:p>
          <a:p>
            <a:pPr lvl="1">
              <a:spcBef>
                <a:spcPts val="600"/>
              </a:spcBef>
              <a:tabLst>
                <a:tab pos="62801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Die Antwort liefert das </a:t>
            </a:r>
            <a:r>
              <a:rPr lang="de-DE" sz="2000" b="1" dirty="0" smtClean="0">
                <a:solidFill>
                  <a:srgbClr val="000000"/>
                </a:solidFill>
              </a:rPr>
              <a:t>Reiss Profile</a:t>
            </a:r>
            <a:r>
              <a:rPr lang="de-DE" sz="2000" dirty="0" smtClean="0">
                <a:solidFill>
                  <a:srgbClr val="000000"/>
                </a:solidFill>
              </a:rPr>
              <a:t>.</a:t>
            </a:r>
          </a:p>
          <a:p>
            <a:pPr marL="342900" lvl="1" indent="-342900">
              <a:spcBef>
                <a:spcPts val="600"/>
              </a:spcBef>
              <a:buFont typeface="Arial"/>
              <a:buChar char="•"/>
              <a:tabLst>
                <a:tab pos="6280150" algn="l"/>
              </a:tabLst>
            </a:pPr>
            <a:r>
              <a:rPr lang="de-DE" sz="2000" dirty="0" smtClean="0"/>
              <a:t>Es beantwortet die Frage nach den individuellen Bedürfnissen und Motiven, die sich in den grundlegenden Werten, Zielen und Motiven eines Menschen spiegeln.</a:t>
            </a:r>
          </a:p>
          <a:p>
            <a:pPr marL="342900" lvl="1" indent="-342900">
              <a:spcBef>
                <a:spcPts val="600"/>
              </a:spcBef>
              <a:buFont typeface="Arial"/>
              <a:buChar char="•"/>
              <a:tabLst>
                <a:tab pos="62801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Es ist der Schlüssel zur individuellen Persönlichkeit.</a:t>
            </a:r>
          </a:p>
          <a:p>
            <a:pPr marL="342900" lvl="1" indent="-342900">
              <a:spcBef>
                <a:spcPts val="600"/>
              </a:spcBef>
              <a:buFont typeface="Arial"/>
              <a:buChar char="•"/>
              <a:tabLst>
                <a:tab pos="6280150" algn="l"/>
              </a:tabLst>
            </a:pPr>
            <a:r>
              <a:rPr lang="de-DE" sz="2000" dirty="0" smtClean="0">
                <a:solidFill>
                  <a:srgbClr val="000000"/>
                </a:solidFill>
              </a:rPr>
              <a:t>Es ist wissenschaftlich fundiert, leicht verständlich und daher einfach anzuwenden.</a:t>
            </a:r>
            <a:endParaRPr lang="de-DE" sz="1600" dirty="0"/>
          </a:p>
          <a:p>
            <a:pPr marL="342900" indent="-342900">
              <a:buFont typeface="Wingdings" charset="0"/>
              <a:buChar char="à"/>
            </a:pPr>
            <a:endParaRPr lang="de-DE" sz="16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smtClean="0"/>
              <a:t>Einführung in die Motivanalyse Reiss Profile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85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Das Reiss Profile</a:t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/>
              <a:t>Motivation, Persönlichkeit und </a:t>
            </a:r>
            <a:r>
              <a:rPr lang="de-DE" sz="2500" b="1" dirty="0" smtClean="0"/>
              <a:t>Leistungsentfaltung</a:t>
            </a:r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57201" y="1620709"/>
            <a:ext cx="8229600" cy="439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de-DE" sz="1600" b="0" dirty="0" smtClean="0"/>
              <a:t>Das </a:t>
            </a:r>
            <a:r>
              <a:rPr lang="de-DE" sz="1600" b="0" dirty="0"/>
              <a:t>Reiss Profile ist </a:t>
            </a:r>
            <a:r>
              <a:rPr lang="de-DE" sz="1600" dirty="0" smtClean="0"/>
              <a:t>eine empirisch </a:t>
            </a:r>
            <a:r>
              <a:rPr lang="de-DE" sz="1600" dirty="0"/>
              <a:t>überprüfte Methode</a:t>
            </a:r>
            <a:r>
              <a:rPr lang="de-DE" sz="1600" b="0" dirty="0"/>
              <a:t>, </a:t>
            </a:r>
            <a:r>
              <a:rPr lang="de-DE" sz="1600" b="0" dirty="0">
                <a:solidFill>
                  <a:srgbClr val="000000"/>
                </a:solidFill>
              </a:rPr>
              <a:t>mit der </a:t>
            </a:r>
            <a:r>
              <a:rPr lang="de-DE" sz="1600" b="0" dirty="0" smtClean="0">
                <a:solidFill>
                  <a:srgbClr val="000000"/>
                </a:solidFill>
              </a:rPr>
              <a:t>auf individueller Basis gemessen </a:t>
            </a:r>
            <a:r>
              <a:rPr lang="de-DE" sz="1600" b="0" dirty="0"/>
              <a:t>werden kann. </a:t>
            </a:r>
            <a:endParaRPr lang="de-DE" sz="1600" b="0" dirty="0" smtClean="0"/>
          </a:p>
          <a:p>
            <a:r>
              <a:rPr lang="de-DE" sz="1600" b="0" dirty="0" smtClean="0"/>
              <a:t>Es ermittelt die </a:t>
            </a:r>
            <a:r>
              <a:rPr lang="de-DE" sz="1600" dirty="0" smtClean="0">
                <a:solidFill>
                  <a:srgbClr val="000000"/>
                </a:solidFill>
              </a:rPr>
              <a:t>persönliche M</a:t>
            </a:r>
            <a:r>
              <a:rPr lang="de-DE" sz="1600" dirty="0" smtClean="0"/>
              <a:t>otiv</a:t>
            </a:r>
            <a:r>
              <a:rPr lang="de-DE" sz="1600" dirty="0"/>
              <a:t>- und Wertestruktur </a:t>
            </a:r>
            <a:r>
              <a:rPr lang="de-DE" sz="1600" dirty="0" smtClean="0"/>
              <a:t>eines Menschen </a:t>
            </a:r>
            <a:r>
              <a:rPr lang="de-DE" sz="1600" b="0" dirty="0" smtClean="0"/>
              <a:t>auf Basis von </a:t>
            </a:r>
            <a:r>
              <a:rPr lang="de-DE" sz="1600" dirty="0" smtClean="0"/>
              <a:t>16 Lebensmotiven</a:t>
            </a:r>
            <a:r>
              <a:rPr lang="de-DE" sz="1600" b="0" dirty="0" smtClean="0"/>
              <a:t> </a:t>
            </a:r>
            <a:r>
              <a:rPr lang="de-DE" sz="1600" b="0" dirty="0" smtClean="0">
                <a:solidFill>
                  <a:srgbClr val="000000"/>
                </a:solidFill>
              </a:rPr>
              <a:t>ohne jedwede Wertung und Bewertung.</a:t>
            </a:r>
            <a:br>
              <a:rPr lang="de-DE" sz="1600" b="0" dirty="0" smtClean="0">
                <a:solidFill>
                  <a:srgbClr val="000000"/>
                </a:solidFill>
              </a:rPr>
            </a:br>
            <a:endParaRPr lang="de-DE" sz="1600" b="0" dirty="0" smtClean="0">
              <a:solidFill>
                <a:srgbClr val="000000"/>
              </a:solidFill>
            </a:endParaRPr>
          </a:p>
          <a:p>
            <a:r>
              <a:rPr lang="de-DE" sz="1600" b="0" dirty="0" smtClean="0"/>
              <a:t>Die Erkenntnis über die persönlichen </a:t>
            </a:r>
            <a:r>
              <a:rPr lang="de-DE" sz="1600" dirty="0" smtClean="0"/>
              <a:t>Bedürfnisse</a:t>
            </a:r>
            <a:r>
              <a:rPr lang="de-DE" sz="1600" b="0" dirty="0" smtClean="0"/>
              <a:t> zeigt,</a:t>
            </a:r>
          </a:p>
          <a:p>
            <a:r>
              <a:rPr lang="de-DE" sz="1600" b="0" dirty="0" smtClean="0"/>
              <a:t>.</a:t>
            </a:r>
            <a:r>
              <a:rPr lang="de-DE" sz="1600" b="0" dirty="0"/>
              <a:t>.. was einer Person im Leben </a:t>
            </a:r>
            <a:r>
              <a:rPr lang="de-DE" sz="1600" dirty="0"/>
              <a:t>wichtig</a:t>
            </a:r>
            <a:r>
              <a:rPr lang="de-DE" sz="1600" b="0" dirty="0"/>
              <a:t> </a:t>
            </a:r>
            <a:r>
              <a:rPr lang="de-DE" sz="1600" b="0" dirty="0" smtClean="0"/>
              <a:t>ist</a:t>
            </a:r>
            <a:r>
              <a:rPr lang="de-DE" sz="1600" b="0" dirty="0"/>
              <a:t>;</a:t>
            </a:r>
          </a:p>
          <a:p>
            <a:r>
              <a:rPr lang="de-DE" sz="1600" b="0" dirty="0" smtClean="0"/>
              <a:t>.</a:t>
            </a:r>
            <a:r>
              <a:rPr lang="de-DE" sz="1600" b="0" dirty="0"/>
              <a:t>.. die Wesenszüge der </a:t>
            </a:r>
            <a:r>
              <a:rPr lang="de-DE" sz="1600" dirty="0" smtClean="0"/>
              <a:t>Persönlichkeit</a:t>
            </a:r>
            <a:r>
              <a:rPr lang="de-DE" sz="1600" b="0" dirty="0"/>
              <a:t>;</a:t>
            </a:r>
          </a:p>
          <a:p>
            <a:r>
              <a:rPr lang="de-DE" sz="1600" b="0" dirty="0" smtClean="0"/>
              <a:t>.</a:t>
            </a:r>
            <a:r>
              <a:rPr lang="de-DE" sz="1600" b="0" dirty="0"/>
              <a:t>.. die inneren </a:t>
            </a:r>
            <a:r>
              <a:rPr lang="de-DE" sz="1600" dirty="0"/>
              <a:t>Antriebe</a:t>
            </a:r>
            <a:r>
              <a:rPr lang="de-DE" sz="1600" b="0" dirty="0"/>
              <a:t> (Ressourcen) für </a:t>
            </a:r>
            <a:r>
              <a:rPr lang="de-DE" sz="1600" b="0" dirty="0" smtClean="0"/>
              <a:t>Leistung</a:t>
            </a:r>
            <a:r>
              <a:rPr lang="de-DE" sz="1600" b="0" dirty="0"/>
              <a:t>;</a:t>
            </a:r>
          </a:p>
          <a:p>
            <a:r>
              <a:rPr lang="de-DE" sz="1600" b="0" dirty="0" smtClean="0"/>
              <a:t>... das individuelle </a:t>
            </a:r>
            <a:r>
              <a:rPr lang="de-DE" sz="1600" dirty="0" smtClean="0"/>
              <a:t>emotionale Belohnungssystem</a:t>
            </a:r>
            <a:r>
              <a:rPr lang="de-DE" sz="1600" b="0" dirty="0"/>
              <a:t>;</a:t>
            </a:r>
          </a:p>
          <a:p>
            <a:r>
              <a:rPr lang="de-DE" sz="1600" b="0" dirty="0" smtClean="0"/>
              <a:t>... die Ursachen für sein </a:t>
            </a:r>
            <a:r>
              <a:rPr lang="de-DE" sz="1600" dirty="0" smtClean="0"/>
              <a:t>Verhalten</a:t>
            </a:r>
            <a:r>
              <a:rPr lang="de-DE" sz="1600" b="0" dirty="0" smtClean="0"/>
              <a:t>.</a:t>
            </a:r>
            <a:endParaRPr lang="en-US" sz="1600" b="0" dirty="0" smtClean="0">
              <a:latin typeface="Calibri" charset="0"/>
              <a:cs typeface="Verdana" charset="0"/>
              <a:sym typeface="Gill Sans" charset="0"/>
            </a:endParaRPr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>
          <a:xfrm>
            <a:off x="7962551" y="6514351"/>
            <a:ext cx="501941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fld id="{DEBF1B45-4E43-1D43-8286-90FF05CABCE1}" type="datetime1">
              <a:rPr lang="de-DE" sz="700" u="none">
                <a:solidFill>
                  <a:srgbClr val="7F7F7F"/>
                </a:solidFill>
                <a:latin typeface="Calibri" charset="0"/>
              </a:rPr>
              <a:pPr algn="ctr"/>
              <a:t>16.01.15</a:t>
            </a:fld>
            <a:endParaRPr lang="de-DE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>
          <a:xfrm>
            <a:off x="3766657" y="6514351"/>
            <a:ext cx="4116198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de-DE" sz="700" u="none">
                <a:solidFill>
                  <a:srgbClr val="7F7F7F"/>
                </a:solidFill>
                <a:latin typeface="Calibri" charset="0"/>
              </a:rPr>
              <a:t>Kurzeinführung in das  Reiss Profile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>
          <a:xfrm>
            <a:off x="8464492" y="6514351"/>
            <a:ext cx="222309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0AA853C-CC0A-EF45-8F05-BCBFB52B48E2}" type="slidenum">
              <a:rPr lang="en-US" sz="700" u="none">
                <a:solidFill>
                  <a:srgbClr val="7F7F7F"/>
                </a:solidFill>
                <a:latin typeface="Calibri" charset="0"/>
              </a:rPr>
              <a:pPr algn="r"/>
              <a:t>4</a:t>
            </a:fld>
            <a:endParaRPr lang="en-US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46857" y="5298360"/>
            <a:ext cx="8229600" cy="7207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355600" indent="-355600"/>
            <a:r>
              <a:rPr lang="de-DE" sz="1600" dirty="0" smtClean="0">
                <a:sym typeface="Wingdings"/>
              </a:rPr>
              <a:t> 	</a:t>
            </a:r>
            <a:r>
              <a:rPr lang="de-DE" sz="1600" dirty="0" smtClean="0">
                <a:solidFill>
                  <a:srgbClr val="000000"/>
                </a:solidFill>
              </a:rPr>
              <a:t>Aufgrund seiner Aussagekraft </a:t>
            </a:r>
            <a:r>
              <a:rPr lang="de-DE" sz="1600" dirty="0" smtClean="0"/>
              <a:t>ist das </a:t>
            </a:r>
            <a:r>
              <a:rPr lang="de-DE" sz="1600" dirty="0"/>
              <a:t>Reiss Profile überall </a:t>
            </a:r>
            <a:r>
              <a:rPr lang="de-DE" sz="1600" dirty="0" smtClean="0"/>
              <a:t>dort im Einsatz, </a:t>
            </a:r>
            <a:r>
              <a:rPr lang="de-DE" sz="1600" dirty="0"/>
              <a:t>wo </a:t>
            </a:r>
            <a:r>
              <a:rPr lang="de-DE" sz="1600" dirty="0" smtClean="0"/>
              <a:t>Persönlichkeit entwickelt und/oder Leistung entfaltet werden soll.</a:t>
            </a:r>
            <a:endParaRPr lang="de-DE" sz="1600" dirty="0"/>
          </a:p>
          <a:p>
            <a:endParaRPr lang="de-DE" sz="1600" b="0" dirty="0"/>
          </a:p>
          <a:p>
            <a:endParaRPr lang="de-DE" sz="1600" b="0" dirty="0" smtClean="0"/>
          </a:p>
          <a:p>
            <a:pPr marL="285750" indent="-285750">
              <a:buFont typeface="Wingdings" charset="0"/>
              <a:buChar char="à"/>
            </a:pPr>
            <a:endParaRPr lang="de-DE" sz="1600" dirty="0">
              <a:latin typeface="Calibri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Einzigartigkeit des Reiss Profile</a:t>
            </a:r>
            <a:b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>
                <a:solidFill>
                  <a:srgbClr val="000000"/>
                </a:solidFill>
              </a:rPr>
              <a:t>Reiss Profile ermittelt die Ursachen von Verhalten</a:t>
            </a:r>
            <a:endParaRPr lang="de-DE" sz="2500" b="1" dirty="0">
              <a:solidFill>
                <a:srgbClr val="000000"/>
              </a:solidFill>
              <a:latin typeface="Calibri" charset="0"/>
              <a:cs typeface="Verdana" charset="0"/>
            </a:endParaRPr>
          </a:p>
        </p:txBody>
      </p:sp>
      <p:sp>
        <p:nvSpPr>
          <p:cNvPr id="4096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57201" y="1620709"/>
            <a:ext cx="8266786" cy="439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Das </a:t>
            </a:r>
            <a:r>
              <a:rPr lang="de-DE" sz="1600" b="0" dirty="0"/>
              <a:t>Reiss Profile </a:t>
            </a:r>
            <a:r>
              <a:rPr lang="de-DE" sz="1600" b="0" dirty="0" smtClean="0"/>
              <a:t>ermittelt die </a:t>
            </a:r>
            <a:r>
              <a:rPr lang="de-DE" sz="1600" dirty="0" smtClean="0"/>
              <a:t>weitestgehend unveränderlichen Wesensmerkmale </a:t>
            </a:r>
            <a:r>
              <a:rPr lang="de-DE" sz="1600" b="0" dirty="0" smtClean="0"/>
              <a:t>eines Menschen. 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Das </a:t>
            </a:r>
            <a:r>
              <a:rPr lang="de-DE" sz="1600" b="0" dirty="0"/>
              <a:t>Reiss Profile setzt dort an, </a:t>
            </a:r>
            <a:r>
              <a:rPr lang="de-DE" sz="1600" dirty="0"/>
              <a:t>wo Menschen ihre Motivation </a:t>
            </a:r>
            <a:r>
              <a:rPr lang="de-DE" sz="1600" dirty="0" smtClean="0"/>
              <a:t>gewinnen – am emotionalen Belohnungssystem</a:t>
            </a:r>
            <a:r>
              <a:rPr lang="de-DE" sz="1600" b="0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Es hebt die </a:t>
            </a:r>
            <a:r>
              <a:rPr lang="de-DE" sz="1600" dirty="0" smtClean="0"/>
              <a:t>Individualität </a:t>
            </a:r>
            <a:r>
              <a:rPr lang="de-DE" sz="1600" dirty="0"/>
              <a:t>jedes </a:t>
            </a:r>
            <a:r>
              <a:rPr lang="de-DE" sz="1600" dirty="0" smtClean="0"/>
              <a:t>Einzelnen hervor </a:t>
            </a:r>
            <a:r>
              <a:rPr lang="de-DE" sz="1600" b="0" dirty="0"/>
              <a:t>statt zu </a:t>
            </a:r>
            <a:r>
              <a:rPr lang="de-DE" sz="1600" b="0" dirty="0" smtClean="0"/>
              <a:t>typisieren.</a:t>
            </a:r>
          </a:p>
          <a:p>
            <a:pPr marL="285750" indent="-285750">
              <a:buFont typeface="Arial"/>
              <a:buChar char="•"/>
            </a:pPr>
            <a:r>
              <a:rPr lang="de-DE" sz="1600" b="0" dirty="0" smtClean="0"/>
              <a:t>Es weist eine </a:t>
            </a:r>
            <a:r>
              <a:rPr lang="de-DE" sz="1600" dirty="0"/>
              <a:t>h</a:t>
            </a:r>
            <a:r>
              <a:rPr lang="de-DE" sz="1600" dirty="0" smtClean="0"/>
              <a:t>ervorragende </a:t>
            </a:r>
            <a:r>
              <a:rPr lang="de-DE" sz="1600" dirty="0"/>
              <a:t>Erfüllung wissenschaftlicher </a:t>
            </a:r>
            <a:r>
              <a:rPr lang="de-DE" sz="1600" dirty="0" smtClean="0"/>
              <a:t>Gütekriterien* </a:t>
            </a:r>
            <a:r>
              <a:rPr lang="de-DE" sz="1600" b="0" dirty="0" smtClean="0"/>
              <a:t>auf</a:t>
            </a:r>
            <a:r>
              <a:rPr lang="de-DE" sz="1600" dirty="0" smtClean="0"/>
              <a:t>.</a:t>
            </a:r>
            <a:endParaRPr lang="de-DE" sz="1600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de-DE" sz="1600" b="0" dirty="0" smtClean="0"/>
              <a:t>Das </a:t>
            </a:r>
            <a:r>
              <a:rPr lang="de-DE" sz="1600" b="0" dirty="0"/>
              <a:t>Reiss Profile ist </a:t>
            </a:r>
            <a:r>
              <a:rPr lang="de-DE" sz="1600" dirty="0" smtClean="0">
                <a:solidFill>
                  <a:srgbClr val="000000"/>
                </a:solidFill>
              </a:rPr>
              <a:t>kulturübergreifend </a:t>
            </a:r>
            <a:r>
              <a:rPr lang="de-DE" sz="1600" dirty="0" smtClean="0"/>
              <a:t>einsetzbar</a:t>
            </a:r>
            <a:r>
              <a:rPr lang="de-DE" sz="1600" b="0" dirty="0" smtClean="0"/>
              <a:t> </a:t>
            </a:r>
            <a:r>
              <a:rPr lang="de-DE" sz="1600" b="0" dirty="0"/>
              <a:t>und ist derzeit in </a:t>
            </a:r>
            <a:r>
              <a:rPr lang="de-DE" sz="1600" dirty="0" smtClean="0"/>
              <a:t>12 </a:t>
            </a:r>
            <a:r>
              <a:rPr lang="de-DE" sz="1600" dirty="0"/>
              <a:t>Sprachen </a:t>
            </a:r>
            <a:r>
              <a:rPr lang="de-DE" sz="1600" b="0" dirty="0"/>
              <a:t>übersetzt</a:t>
            </a:r>
            <a:r>
              <a:rPr lang="de-DE" sz="1600" b="0" dirty="0" smtClean="0"/>
              <a:t>.</a:t>
            </a:r>
            <a:br>
              <a:rPr lang="de-DE" sz="1600" b="0" dirty="0" smtClean="0"/>
            </a:br>
            <a:r>
              <a:rPr lang="de-DE" sz="1600" b="0" dirty="0" smtClean="0"/>
              <a:t/>
            </a:r>
            <a:br>
              <a:rPr lang="de-DE" sz="1600" b="0" dirty="0" smtClean="0"/>
            </a:br>
            <a:endParaRPr lang="de-DE" sz="1600" dirty="0"/>
          </a:p>
          <a:p>
            <a:pPr marL="285750" indent="-285750">
              <a:buFont typeface="Wingdings" charset="0"/>
              <a:buChar char="à"/>
            </a:pPr>
            <a:r>
              <a:rPr lang="de-DE" sz="1600" dirty="0" smtClean="0"/>
              <a:t>Damit hat das Reiss Profile eine Relevanz in der Arbeitswelt errungen. Es wird mit Erfolg branchenübergreifend in allen Bereichen des Human </a:t>
            </a:r>
            <a:r>
              <a:rPr lang="de-DE" sz="1600" dirty="0" err="1" smtClean="0"/>
              <a:t>Ressources</a:t>
            </a:r>
            <a:r>
              <a:rPr lang="de-DE" sz="1600" dirty="0" smtClean="0"/>
              <a:t> Management </a:t>
            </a:r>
            <a:r>
              <a:rPr lang="de-DE" sz="1600" dirty="0" smtClean="0">
                <a:solidFill>
                  <a:srgbClr val="000000"/>
                </a:solidFill>
              </a:rPr>
              <a:t>sowie im Leistungssport einge</a:t>
            </a:r>
            <a:r>
              <a:rPr lang="de-DE" sz="1600" dirty="0" smtClean="0"/>
              <a:t>setzt.</a:t>
            </a:r>
            <a:endParaRPr lang="de-DE" sz="1600" dirty="0">
              <a:latin typeface="Calibri" charset="0"/>
              <a:cs typeface="Verdana" charset="0"/>
            </a:endParaRPr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>
          <a:xfrm>
            <a:off x="7962551" y="6514351"/>
            <a:ext cx="501941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fld id="{DEBF1B45-4E43-1D43-8286-90FF05CABCE1}" type="datetime1">
              <a:rPr lang="de-DE" sz="700" u="none">
                <a:solidFill>
                  <a:srgbClr val="7F7F7F"/>
                </a:solidFill>
                <a:latin typeface="Calibri" charset="0"/>
              </a:rPr>
              <a:pPr algn="ctr"/>
              <a:t>16.01.15</a:t>
            </a:fld>
            <a:endParaRPr lang="de-DE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>
          <a:xfrm>
            <a:off x="3766657" y="6514351"/>
            <a:ext cx="4116198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de-DE" sz="700" u="none" dirty="0">
                <a:solidFill>
                  <a:srgbClr val="7F7F7F"/>
                </a:solidFill>
                <a:latin typeface="Calibri" charset="0"/>
              </a:rPr>
              <a:t>Kurzeinführung in das  Reiss Profile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>
          <a:xfrm>
            <a:off x="8464492" y="6514351"/>
            <a:ext cx="222309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0AA853C-CC0A-EF45-8F05-BCBFB52B48E2}" type="slidenum">
              <a:rPr lang="en-US" sz="700" u="none">
                <a:solidFill>
                  <a:srgbClr val="7F7F7F"/>
                </a:solidFill>
                <a:latin typeface="Calibri" charset="0"/>
              </a:rPr>
              <a:pPr algn="r"/>
              <a:t>5</a:t>
            </a:fld>
            <a:endParaRPr lang="en-US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6200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*Reiss Profile Master geben über die Qualitätskriterien der Messmethode Reiss Profile detailliert Auskunft.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66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500" b="1" dirty="0" smtClean="0">
                <a:solidFill>
                  <a:schemeClr val="bg1">
                    <a:lumMod val="50000"/>
                  </a:schemeClr>
                </a:solidFill>
              </a:rPr>
              <a:t>Methode Reiss Profile </a:t>
            </a:r>
            <a:r>
              <a:rPr lang="de-DE" sz="2500" b="1" dirty="0" smtClean="0">
                <a:latin typeface="Calibri" charset="0"/>
                <a:cs typeface="Verdana" charset="0"/>
              </a:rPr>
              <a:t/>
            </a:r>
            <a:br>
              <a:rPr lang="de-DE" sz="2500" b="1" dirty="0" smtClean="0">
                <a:latin typeface="Calibri" charset="0"/>
                <a:cs typeface="Verdana" charset="0"/>
              </a:rPr>
            </a:br>
            <a:r>
              <a:rPr lang="de-DE" sz="2500" b="1" dirty="0" smtClean="0">
                <a:solidFill>
                  <a:srgbClr val="000000"/>
                </a:solidFill>
              </a:rPr>
              <a:t>16 Lebensmotive bestimmen die Persönlichkeit</a:t>
            </a:r>
            <a:endParaRPr lang="de-DE" sz="2500" b="1" dirty="0">
              <a:solidFill>
                <a:srgbClr val="000000"/>
              </a:solidFill>
              <a:latin typeface="Calibri" charset="0"/>
              <a:cs typeface="Verdana" charset="0"/>
            </a:endParaRPr>
          </a:p>
        </p:txBody>
      </p:sp>
      <p:sp>
        <p:nvSpPr>
          <p:cNvPr id="4096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457201" y="1620709"/>
            <a:ext cx="5129212" cy="439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800" dirty="0"/>
              <a:t>Lebensmotive</a:t>
            </a:r>
            <a:r>
              <a:rPr lang="de-DE" sz="1800" b="0" dirty="0"/>
              <a:t> beschreiben die grundlegenden psychologischen </a:t>
            </a:r>
            <a:r>
              <a:rPr lang="de-DE" sz="1800" b="0" dirty="0" smtClean="0"/>
              <a:t>Bedürfnisse, </a:t>
            </a:r>
            <a:r>
              <a:rPr lang="de-DE" sz="1800" b="0" dirty="0"/>
              <a:t>die die Persönlichkeit bestimmen. </a:t>
            </a:r>
            <a:endParaRPr lang="de-DE" sz="1800" b="0" dirty="0" smtClean="0"/>
          </a:p>
          <a:p>
            <a:pPr marL="285750" indent="-285750">
              <a:buFont typeface="Arial"/>
              <a:buChar char="•"/>
            </a:pPr>
            <a:r>
              <a:rPr lang="de-DE" sz="1800" b="0" dirty="0" smtClean="0"/>
              <a:t>Aufbauend auf den Erkenntnissen früher wissenschaftlicher Psychologie und eigenen umfassenden empirischen Arbeiten identifizierte </a:t>
            </a:r>
            <a:r>
              <a:rPr lang="de-DE" sz="1800" b="0" dirty="0"/>
              <a:t>Professor Reiss </a:t>
            </a:r>
            <a:r>
              <a:rPr lang="de-DE" sz="1800" dirty="0" smtClean="0"/>
              <a:t>16 </a:t>
            </a:r>
            <a:r>
              <a:rPr lang="de-DE" sz="1800" dirty="0"/>
              <a:t>grundlegende </a:t>
            </a:r>
            <a:r>
              <a:rPr lang="de-DE" sz="1800" dirty="0" smtClean="0"/>
              <a:t>Motivdimensionen </a:t>
            </a:r>
            <a:r>
              <a:rPr lang="de-DE" sz="1800" b="0" dirty="0" smtClean="0"/>
              <a:t>des </a:t>
            </a:r>
            <a:r>
              <a:rPr lang="de-DE" sz="1800" b="0" dirty="0"/>
              <a:t>Menschen. </a:t>
            </a:r>
            <a:endParaRPr lang="de-DE" sz="1800" b="0" dirty="0" smtClean="0"/>
          </a:p>
          <a:p>
            <a:pPr marL="285750" indent="-285750">
              <a:buFont typeface="Arial"/>
              <a:buChar char="•"/>
            </a:pPr>
            <a:r>
              <a:rPr lang="de-DE" sz="1800" b="0" dirty="0" smtClean="0"/>
              <a:t>Die </a:t>
            </a:r>
            <a:r>
              <a:rPr lang="de-DE" sz="1800" b="0" dirty="0"/>
              <a:t>sogenannten </a:t>
            </a:r>
            <a:r>
              <a:rPr lang="de-DE" sz="1800" dirty="0"/>
              <a:t>16 Lebensmotive</a:t>
            </a:r>
            <a:r>
              <a:rPr lang="de-DE" sz="1800" b="0" dirty="0"/>
              <a:t> bilden </a:t>
            </a:r>
            <a:r>
              <a:rPr lang="de-DE" sz="1800" b="0" dirty="0" smtClean="0"/>
              <a:t>die </a:t>
            </a:r>
            <a:r>
              <a:rPr lang="de-DE" sz="1800" b="0" dirty="0" smtClean="0">
                <a:solidFill>
                  <a:srgbClr val="000000"/>
                </a:solidFill>
              </a:rPr>
              <a:t>individuelle </a:t>
            </a:r>
            <a:r>
              <a:rPr lang="de-DE" sz="1800" dirty="0">
                <a:solidFill>
                  <a:srgbClr val="000000"/>
                </a:solidFill>
              </a:rPr>
              <a:t>Antriebs</a:t>
            </a:r>
            <a:r>
              <a:rPr lang="de-DE" sz="1800" dirty="0"/>
              <a:t>- und Wertestruktur </a:t>
            </a:r>
            <a:r>
              <a:rPr lang="de-DE" sz="1800" b="0" dirty="0" smtClean="0"/>
              <a:t>ab.</a:t>
            </a:r>
            <a:br>
              <a:rPr lang="de-DE" sz="1800" b="0" dirty="0" smtClean="0"/>
            </a:br>
            <a:endParaRPr lang="de-DE" sz="1800" dirty="0"/>
          </a:p>
          <a:p>
            <a:pPr marL="271463" indent="-271463"/>
            <a:r>
              <a:rPr lang="de-DE" sz="1800" dirty="0" smtClean="0">
                <a:sym typeface="Wingdings"/>
              </a:rPr>
              <a:t> Das Reiss Profile beschreibt die Persönlichkeit mittels 16 Lebensmotiven.</a:t>
            </a:r>
            <a:endParaRPr lang="en-US" sz="1800" dirty="0" smtClean="0">
              <a:latin typeface="Calibri" charset="0"/>
              <a:cs typeface="Verdana" charset="0"/>
              <a:sym typeface="Gill Sans" charset="0"/>
            </a:endParaRPr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>
          <a:xfrm>
            <a:off x="7962551" y="6514351"/>
            <a:ext cx="501941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fld id="{DEBF1B45-4E43-1D43-8286-90FF05CABCE1}" type="datetime1">
              <a:rPr lang="de-DE" sz="700" u="none">
                <a:solidFill>
                  <a:srgbClr val="7F7F7F"/>
                </a:solidFill>
                <a:latin typeface="Calibri" charset="0"/>
              </a:rPr>
              <a:pPr algn="ctr"/>
              <a:t>16.01.15</a:t>
            </a:fld>
            <a:endParaRPr lang="de-DE" sz="700" u="none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>
          <a:xfrm>
            <a:off x="3766657" y="6514351"/>
            <a:ext cx="4116198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de-DE" sz="700" u="none">
                <a:solidFill>
                  <a:srgbClr val="7F7F7F"/>
                </a:solidFill>
                <a:latin typeface="Calibri" charset="0"/>
              </a:rPr>
              <a:t>Kurzeinführung in das  Reiss Profile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>
          <a:xfrm>
            <a:off x="8464492" y="6514351"/>
            <a:ext cx="222309" cy="165072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0AA853C-CC0A-EF45-8F05-BCBFB52B48E2}" type="slidenum">
              <a:rPr lang="en-US" sz="700" u="none">
                <a:solidFill>
                  <a:srgbClr val="7F7F7F"/>
                </a:solidFill>
                <a:latin typeface="Calibri" charset="0"/>
              </a:rPr>
              <a:pPr algn="r"/>
              <a:t>6</a:t>
            </a:fld>
            <a:endParaRPr lang="en-US" sz="700" u="none">
              <a:solidFill>
                <a:srgbClr val="7F7F7F"/>
              </a:solidFill>
              <a:latin typeface="Calibri" charset="0"/>
            </a:endParaRPr>
          </a:p>
        </p:txBody>
      </p:sp>
      <p:grpSp>
        <p:nvGrpSpPr>
          <p:cNvPr id="7" name="Gruppierung 6"/>
          <p:cNvGrpSpPr/>
          <p:nvPr/>
        </p:nvGrpSpPr>
        <p:grpSpPr>
          <a:xfrm>
            <a:off x="5447999" y="1628800"/>
            <a:ext cx="3324502" cy="4844210"/>
            <a:chOff x="5447999" y="1612822"/>
            <a:chExt cx="3324502" cy="4844210"/>
          </a:xfrm>
        </p:grpSpPr>
        <p:sp>
          <p:nvSpPr>
            <p:cNvPr id="8" name="Inhaltsplatzhalter 2"/>
            <p:cNvSpPr txBox="1">
              <a:spLocks/>
            </p:cNvSpPr>
            <p:nvPr/>
          </p:nvSpPr>
          <p:spPr>
            <a:xfrm>
              <a:off x="5724128" y="1612822"/>
              <a:ext cx="3048373" cy="45524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txBody>
            <a:bodyPr vert="horz" wrap="square" lIns="0" tIns="140400" rIns="108000" bIns="0" numCol="1" anchor="ctr" anchorCtr="0" compatLnSpc="1">
              <a:prstTxWarp prst="textNoShape">
                <a:avLst/>
              </a:prstTxWarp>
              <a:normAutofit/>
            </a:bodyPr>
            <a:lstStyle>
              <a:lvl1pPr marL="0" indent="0" algn="l" defTabSz="456538" rtl="0" eaLnBrk="1" fontAlgn="base" hangingPunct="1">
                <a:spcBef>
                  <a:spcPct val="0"/>
                </a:spcBef>
                <a:spcAft>
                  <a:spcPts val="601"/>
                </a:spcAft>
                <a:buFont typeface="Arial" charset="0"/>
                <a:defRPr sz="1500" b="1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Verdana"/>
                </a:defRPr>
              </a:lvl1pPr>
              <a:lvl2pPr marL="0" indent="0" algn="l" defTabSz="456538" rtl="0" eaLnBrk="1" fontAlgn="base" hangingPunct="1">
                <a:spcBef>
                  <a:spcPct val="0"/>
                </a:spcBef>
                <a:spcAft>
                  <a:spcPts val="601"/>
                </a:spcAft>
                <a:buFont typeface="Arial" charset="0"/>
                <a:defRPr sz="15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Verdana"/>
                </a:defRPr>
              </a:lvl2pPr>
              <a:lvl3pPr marL="241950" indent="-241950" algn="l" defTabSz="456538" rtl="0" eaLnBrk="1" fontAlgn="base" hangingPunct="1">
                <a:spcBef>
                  <a:spcPct val="0"/>
                </a:spcBef>
                <a:spcAft>
                  <a:spcPts val="601"/>
                </a:spcAft>
                <a:buFont typeface="Symbol" charset="2"/>
                <a:buChar char="-"/>
                <a:defRPr sz="15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Verdana"/>
                </a:defRPr>
              </a:lvl3pPr>
              <a:lvl4pPr marL="491102" indent="-249152" algn="l" defTabSz="456538" rtl="0" eaLnBrk="1" fontAlgn="base" hangingPunct="1">
                <a:spcBef>
                  <a:spcPct val="0"/>
                </a:spcBef>
                <a:spcAft>
                  <a:spcPts val="601"/>
                </a:spcAft>
                <a:buFont typeface="Arial" charset="0"/>
                <a:buChar char="–"/>
                <a:defRPr sz="15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Verdana"/>
                </a:defRPr>
              </a:lvl4pPr>
              <a:lvl5pPr marL="731611" indent="-240511" algn="l" defTabSz="456538" rtl="0" eaLnBrk="1" fontAlgn="base" hangingPunct="1">
                <a:spcBef>
                  <a:spcPct val="0"/>
                </a:spcBef>
                <a:spcAft>
                  <a:spcPts val="601"/>
                </a:spcAft>
                <a:buFont typeface="Symbol" charset="2"/>
                <a:buChar char="-"/>
                <a:defRPr sz="1500" b="0" i="0" kern="1200">
                  <a:solidFill>
                    <a:schemeClr val="tx1"/>
                  </a:solidFill>
                  <a:latin typeface="+mn-lt"/>
                  <a:ea typeface="ＭＳ Ｐゴシック" charset="0"/>
                  <a:cs typeface="Verdana"/>
                </a:defRPr>
              </a:lvl5pPr>
              <a:lvl6pPr marL="2514161" indent="-228560" algn="l" defTabSz="45712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280" indent="-228560" algn="l" defTabSz="45712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00" indent="-228560" algn="l" defTabSz="45712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20" indent="-228560" algn="l" defTabSz="45712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800" dirty="0"/>
            </a:p>
          </p:txBody>
        </p:sp>
        <p:pic>
          <p:nvPicPr>
            <p:cNvPr id="9" name="Bild 8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3263" r="72226" b="45702"/>
            <a:stretch/>
          </p:blipFill>
          <p:spPr>
            <a:xfrm>
              <a:off x="5447999" y="2280807"/>
              <a:ext cx="1788297" cy="3738993"/>
            </a:xfrm>
            <a:prstGeom prst="rect">
              <a:avLst/>
            </a:prstGeom>
          </p:spPr>
        </p:pic>
        <p:pic>
          <p:nvPicPr>
            <p:cNvPr id="10" name="Bild 9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4299" r="72226"/>
            <a:stretch/>
          </p:blipFill>
          <p:spPr>
            <a:xfrm>
              <a:off x="6804248" y="2280807"/>
              <a:ext cx="1793531" cy="4176225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5905090" y="1772816"/>
              <a:ext cx="2781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16 Lebensmotive</a:t>
              </a:r>
              <a:endParaRPr lang="de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288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chemeClr val="bg1">
                    <a:lumMod val="50000"/>
                  </a:schemeClr>
                </a:solidFill>
              </a:rPr>
              <a:t>Persönlichkeit </a:t>
            </a:r>
            <a:r>
              <a:rPr lang="de-DE" sz="2400" b="1" dirty="0" smtClean="0">
                <a:solidFill>
                  <a:schemeClr val="bg1">
                    <a:lumMod val="50000"/>
                  </a:schemeClr>
                </a:solidFill>
              </a:rPr>
              <a:t>messen</a:t>
            </a:r>
            <a:r>
              <a:rPr lang="de-DE" sz="2500" b="1" dirty="0">
                <a:latin typeface="Calibri" charset="0"/>
                <a:cs typeface="Verdana" charset="0"/>
              </a:rPr>
              <a:t/>
            </a:r>
            <a:br>
              <a:rPr lang="de-DE" sz="2500" b="1" dirty="0">
                <a:latin typeface="Calibri" charset="0"/>
                <a:cs typeface="Verdana" charset="0"/>
              </a:rPr>
            </a:br>
            <a:r>
              <a:rPr lang="de-DE" sz="2500" b="1" dirty="0" smtClean="0">
                <a:solidFill>
                  <a:srgbClr val="000000"/>
                </a:solidFill>
              </a:rPr>
              <a:t>Ausprägung der Lebensmotive treibt Menschen an</a:t>
            </a:r>
            <a:endParaRPr lang="de-DE" sz="25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20709"/>
            <a:ext cx="5126038" cy="4399091"/>
          </a:xfrm>
        </p:spPr>
        <p:txBody>
          <a:bodyPr>
            <a:noAutofit/>
          </a:bodyPr>
          <a:lstStyle/>
          <a:p>
            <a:pPr marL="271463" indent="-271463">
              <a:buFont typeface="Arial"/>
              <a:buChar char="•"/>
            </a:pPr>
            <a:r>
              <a:rPr lang="de-DE" sz="1600" b="0" dirty="0" smtClean="0"/>
              <a:t>Das Persönlichkeitsinstrument Reiss Profile misst die </a:t>
            </a:r>
            <a:r>
              <a:rPr lang="de-DE" sz="1600" dirty="0"/>
              <a:t>individuelle Ausprägung der </a:t>
            </a:r>
            <a:r>
              <a:rPr lang="de-DE" sz="1600" dirty="0" smtClean="0"/>
              <a:t>16 Lebensmotive.</a:t>
            </a:r>
            <a:r>
              <a:rPr lang="de-DE" sz="1600" b="0" dirty="0" smtClean="0"/>
              <a:t> </a:t>
            </a:r>
            <a:endParaRPr lang="de-DE" sz="1600" b="0" dirty="0"/>
          </a:p>
          <a:p>
            <a:pPr marL="271463" indent="-271463">
              <a:buFont typeface="Arial"/>
              <a:buChar char="•"/>
            </a:pPr>
            <a:r>
              <a:rPr lang="de-DE" sz="1600" b="0" dirty="0" smtClean="0"/>
              <a:t>Die Ausprägung eines Lebensmotivs zeigt, was dem Einzelnen </a:t>
            </a:r>
            <a:r>
              <a:rPr lang="de-DE" sz="1600" dirty="0" smtClean="0"/>
              <a:t>im Leben besonders wichtig ist</a:t>
            </a:r>
            <a:r>
              <a:rPr lang="de-DE" sz="1600" b="0" dirty="0" smtClean="0"/>
              <a:t>.</a:t>
            </a:r>
          </a:p>
          <a:p>
            <a:pPr marL="271463" indent="-271463">
              <a:buFont typeface="Arial"/>
              <a:buChar char="•"/>
            </a:pPr>
            <a:endParaRPr lang="de-DE" sz="1600" b="0" dirty="0" smtClean="0"/>
          </a:p>
          <a:p>
            <a:pPr marL="271463" indent="-271463">
              <a:buFont typeface="Arial"/>
              <a:buChar char="•"/>
            </a:pPr>
            <a:r>
              <a:rPr lang="de-DE" sz="1600" b="0" dirty="0" smtClean="0"/>
              <a:t>Beispiel Lebensmotiv „Körperliche Aktivität“:</a:t>
            </a:r>
          </a:p>
          <a:p>
            <a:pPr marL="271463" indent="-271463">
              <a:buFont typeface="Arial"/>
              <a:buChar char="•"/>
            </a:pPr>
            <a:endParaRPr lang="de-DE" sz="1600" b="0" dirty="0"/>
          </a:p>
          <a:p>
            <a:pPr marL="271463" indent="-271463">
              <a:buFont typeface="Arial"/>
              <a:buChar char="•"/>
            </a:pPr>
            <a:endParaRPr lang="de-DE" sz="1600" b="0" dirty="0" smtClean="0"/>
          </a:p>
          <a:p>
            <a:pPr marL="271463"/>
            <a:r>
              <a:rPr lang="de-DE" sz="1600" b="0" dirty="0" smtClean="0"/>
              <a:t>Für die Person mit einer hohen Ausprägung im Lebensmotiv körperliche Aktivität benötigt Bewegung, Fitness etc. für die eigene Lebenszufriedenheit.</a:t>
            </a:r>
            <a:br>
              <a:rPr lang="de-DE" sz="1600" b="0" dirty="0" smtClean="0"/>
            </a:br>
            <a:r>
              <a:rPr lang="de-DE" sz="1600" b="0" dirty="0" smtClean="0"/>
              <a:t> </a:t>
            </a:r>
          </a:p>
          <a:p>
            <a:r>
              <a:rPr lang="de-DE" sz="1600" b="0" dirty="0" smtClean="0">
                <a:sym typeface="Wingdings"/>
              </a:rPr>
              <a:t> </a:t>
            </a:r>
            <a:endParaRPr lang="de-DE" sz="1600" b="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685" y="1418121"/>
            <a:ext cx="3405627" cy="4601679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615" b="15417"/>
          <a:stretch/>
        </p:blipFill>
        <p:spPr>
          <a:xfrm>
            <a:off x="338003" y="3495659"/>
            <a:ext cx="5363788" cy="360040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H="1" flipV="1">
            <a:off x="5364088" y="4077072"/>
            <a:ext cx="1800200" cy="1080120"/>
          </a:xfrm>
          <a:prstGeom prst="straightConnector1">
            <a:avLst/>
          </a:prstGeom>
          <a:ln w="31750" cap="rnd">
            <a:solidFill>
              <a:schemeClr val="tx1"/>
            </a:solidFill>
            <a:prstDash val="sysDot"/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95936" y="3501008"/>
            <a:ext cx="145529" cy="360040"/>
          </a:xfrm>
          <a:prstGeom prst="ellipse">
            <a:avLst/>
          </a:prstGeom>
          <a:noFill/>
          <a:ln w="28575" cmpd="sng">
            <a:solidFill>
              <a:schemeClr val="accent4"/>
            </a:solidFill>
          </a:ln>
          <a:effectLst>
            <a:outerShdw blurRad="63500" dist="254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2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0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Persönlichkeit messen</a:t>
            </a:r>
            <a:r>
              <a:rPr lang="de-DE" sz="2500" b="1" dirty="0">
                <a:latin typeface="Calibri" charset="0"/>
                <a:cs typeface="Verdana" charset="0"/>
              </a:rPr>
              <a:t/>
            </a:r>
            <a:br>
              <a:rPr lang="de-DE" sz="2500" b="1" dirty="0">
                <a:latin typeface="Calibri" charset="0"/>
                <a:cs typeface="Verdana" charset="0"/>
              </a:rPr>
            </a:br>
            <a:r>
              <a:rPr lang="de-DE" sz="2500" b="1" dirty="0" smtClean="0">
                <a:solidFill>
                  <a:srgbClr val="000000"/>
                </a:solidFill>
              </a:rPr>
              <a:t>Ausprägung der Lebensmotive bestimmt Verhalten</a:t>
            </a:r>
            <a:endParaRPr lang="de-DE" sz="25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620709"/>
            <a:ext cx="5126038" cy="2384355"/>
          </a:xfrm>
        </p:spPr>
        <p:txBody>
          <a:bodyPr>
            <a:noAutofit/>
          </a:bodyPr>
          <a:lstStyle/>
          <a:p>
            <a:pPr marL="271463" indent="-271463">
              <a:buFont typeface="Arial"/>
              <a:buChar char="•"/>
            </a:pPr>
            <a:r>
              <a:rPr lang="de-DE" sz="1600" b="0" dirty="0"/>
              <a:t>Eine </a:t>
            </a:r>
            <a:r>
              <a:rPr lang="de-DE" sz="1600" dirty="0" smtClean="0">
                <a:solidFill>
                  <a:srgbClr val="000000"/>
                </a:solidFill>
              </a:rPr>
              <a:t>extreme hohe oder niedrige </a:t>
            </a:r>
            <a:r>
              <a:rPr lang="de-DE" sz="1600" dirty="0" smtClean="0"/>
              <a:t>Ausprägung </a:t>
            </a:r>
            <a:r>
              <a:rPr lang="de-DE" sz="1600" b="0" dirty="0"/>
              <a:t>von Lebensmotiven steht für einen starken Leistungsantrieb</a:t>
            </a:r>
            <a:r>
              <a:rPr lang="de-DE" sz="1600" b="0" dirty="0" smtClean="0"/>
              <a:t>.</a:t>
            </a:r>
          </a:p>
          <a:p>
            <a:pPr marL="271463" indent="-271463">
              <a:buFont typeface="Arial"/>
              <a:buChar char="•"/>
            </a:pPr>
            <a:r>
              <a:rPr lang="de-DE" sz="1600" dirty="0" smtClean="0"/>
              <a:t>Je stärker </a:t>
            </a:r>
            <a:r>
              <a:rPr lang="de-DE" sz="1600" b="0" dirty="0" smtClean="0"/>
              <a:t>ausgeprägt ein Motiv ist, desto stärker der Drang, es zu befriedigen </a:t>
            </a:r>
            <a:r>
              <a:rPr lang="de-DE" sz="1600" b="0" dirty="0"/>
              <a:t>– und</a:t>
            </a:r>
            <a:r>
              <a:rPr lang="de-DE" sz="1600" b="0" dirty="0" smtClean="0"/>
              <a:t> desto stärker die Emotion (Werteglück), wenn es befriedigt wird.</a:t>
            </a:r>
            <a:r>
              <a:rPr lang="de-DE" sz="1600" b="0" dirty="0" smtClean="0">
                <a:solidFill>
                  <a:srgbClr val="0000FF"/>
                </a:solidFill>
              </a:rPr>
              <a:t> </a:t>
            </a:r>
            <a:r>
              <a:rPr lang="de-DE" sz="1600" b="0" dirty="0" smtClean="0">
                <a:solidFill>
                  <a:srgbClr val="000000"/>
                </a:solidFill>
              </a:rPr>
              <a:t>Umgekehrt steigt der Frust</a:t>
            </a:r>
            <a:r>
              <a:rPr lang="de-DE" sz="1600" b="0" dirty="0" smtClean="0"/>
              <a:t>, wird es nicht befriedigt.</a:t>
            </a:r>
          </a:p>
          <a:p>
            <a:pPr marL="271463" indent="-271463">
              <a:buFont typeface="Arial"/>
              <a:buChar char="•"/>
            </a:pPr>
            <a:r>
              <a:rPr lang="de-DE" sz="1600" b="0" dirty="0" smtClean="0">
                <a:solidFill>
                  <a:srgbClr val="000000"/>
                </a:solidFill>
              </a:rPr>
              <a:t>Die Motive geben Auskunft darüber, welche </a:t>
            </a:r>
            <a:r>
              <a:rPr lang="de-DE" sz="1600" dirty="0" smtClean="0">
                <a:solidFill>
                  <a:srgbClr val="000000"/>
                </a:solidFill>
              </a:rPr>
              <a:t>Prioritäten</a:t>
            </a:r>
            <a:r>
              <a:rPr lang="de-DE" sz="1600" b="0" dirty="0" smtClean="0">
                <a:solidFill>
                  <a:srgbClr val="000000"/>
                </a:solidFill>
              </a:rPr>
              <a:t> der Einzelne setzt.</a:t>
            </a:r>
            <a:endParaRPr lang="de-DE" sz="16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12" name="Bild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685" y="1418121"/>
            <a:ext cx="3405627" cy="4601679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391909" y="5229200"/>
            <a:ext cx="54762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de-DE" sz="1600" b="1" dirty="0">
                <a:sym typeface="Wingdings"/>
              </a:rPr>
              <a:t> </a:t>
            </a:r>
            <a:r>
              <a:rPr lang="de-DE" sz="1600" b="1" dirty="0" smtClean="0">
                <a:sym typeface="Wingdings"/>
              </a:rPr>
              <a:t>Verhalten </a:t>
            </a:r>
            <a:r>
              <a:rPr lang="de-DE" sz="1600" b="1" dirty="0">
                <a:sym typeface="Wingdings"/>
              </a:rPr>
              <a:t>ist maßgeblich davon beeinflusst, </a:t>
            </a:r>
            <a:r>
              <a:rPr lang="de-DE" sz="1600" b="1" dirty="0" smtClean="0">
                <a:sym typeface="Wingdings"/>
              </a:rPr>
              <a:t/>
            </a:r>
            <a:br>
              <a:rPr lang="de-DE" sz="1600" b="1" dirty="0" smtClean="0">
                <a:sym typeface="Wingdings"/>
              </a:rPr>
            </a:br>
            <a:r>
              <a:rPr lang="de-DE" sz="1600" b="1" dirty="0" smtClean="0">
                <a:sym typeface="Wingdings"/>
              </a:rPr>
              <a:t>wie das Persönlichkeitsprofil </a:t>
            </a:r>
            <a:r>
              <a:rPr lang="de-DE" sz="1600" b="1" dirty="0">
                <a:sym typeface="Wingdings"/>
              </a:rPr>
              <a:t>ausgeprägt ist.</a:t>
            </a:r>
            <a:endParaRPr lang="en-US" sz="1600" b="1" dirty="0">
              <a:latin typeface="Calibri" charset="0"/>
              <a:cs typeface="Verdana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1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29" descr="screen-capture-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208" y="1498506"/>
            <a:ext cx="1997825" cy="209632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b="1" dirty="0">
                <a:solidFill>
                  <a:schemeClr val="bg1">
                    <a:lumMod val="50000"/>
                  </a:schemeClr>
                </a:solidFill>
              </a:rPr>
              <a:t>Persönlichkeit messen</a:t>
            </a:r>
            <a:br>
              <a:rPr lang="de-DE" sz="25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500" b="1" dirty="0" smtClean="0"/>
              <a:t>Praktische Durchführung des Reiss Profile</a:t>
            </a:r>
            <a:endParaRPr lang="de-DE" sz="25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57201" y="1620709"/>
            <a:ext cx="5129212" cy="4399091"/>
          </a:xfrm>
        </p:spPr>
        <p:txBody>
          <a:bodyPr>
            <a:noAutofit/>
          </a:bodyPr>
          <a:lstStyle/>
          <a:p>
            <a:r>
              <a:rPr lang="de-DE" sz="1600" b="0" dirty="0" smtClean="0"/>
              <a:t>Beim Reiss Profile handelt </a:t>
            </a:r>
            <a:r>
              <a:rPr lang="de-DE" sz="1600" b="0" dirty="0"/>
              <a:t>es sich um einen </a:t>
            </a:r>
            <a:r>
              <a:rPr lang="de-DE" sz="1600" dirty="0"/>
              <a:t>standardisierten psychologischen </a:t>
            </a:r>
            <a:r>
              <a:rPr lang="de-DE" sz="1600" dirty="0" smtClean="0"/>
              <a:t>Test</a:t>
            </a:r>
            <a:r>
              <a:rPr lang="de-DE" sz="1600" b="0" dirty="0" smtClean="0"/>
              <a:t>, der persönlichkeitsorientierte Unterschiede bei psychisch gesunden Menschen ermittelt. </a:t>
            </a:r>
            <a:br>
              <a:rPr lang="de-DE" sz="1600" b="0" dirty="0" smtClean="0"/>
            </a:br>
            <a:r>
              <a:rPr lang="de-DE" sz="1600" b="0" dirty="0" smtClean="0"/>
              <a:t>Dabei werden </a:t>
            </a:r>
            <a:r>
              <a:rPr lang="de-DE" sz="1600" dirty="0" smtClean="0"/>
              <a:t>die </a:t>
            </a:r>
            <a:r>
              <a:rPr lang="de-DE" sz="1600" dirty="0"/>
              <a:t>wissenschaftlichen </a:t>
            </a:r>
            <a:r>
              <a:rPr lang="de-DE" sz="1600" dirty="0" err="1" smtClean="0"/>
              <a:t>Gütekriterien</a:t>
            </a:r>
            <a:r>
              <a:rPr lang="de-DE" sz="1600" dirty="0" smtClean="0"/>
              <a:t> </a:t>
            </a:r>
            <a:r>
              <a:rPr lang="de-DE" sz="1600" b="0" dirty="0" smtClean="0"/>
              <a:t>für psychologische Tests durchgehend </a:t>
            </a:r>
            <a:r>
              <a:rPr lang="de-DE" sz="1600" b="0" dirty="0"/>
              <a:t>hervorragend </a:t>
            </a:r>
            <a:r>
              <a:rPr lang="de-DE" sz="1600" b="0" dirty="0" err="1" smtClean="0"/>
              <a:t>erfüllt</a:t>
            </a:r>
            <a:r>
              <a:rPr lang="de-DE" sz="1600" b="0" dirty="0" smtClean="0"/>
              <a:t>*.</a:t>
            </a:r>
            <a:r>
              <a:rPr lang="de-DE" sz="1600" dirty="0"/>
              <a:t> </a:t>
            </a:r>
            <a:r>
              <a:rPr lang="de-DE" sz="1600" b="0" dirty="0" smtClean="0">
                <a:solidFill>
                  <a:srgbClr val="000000"/>
                </a:solidFill>
              </a:rPr>
              <a:t>Darüberhinaus erfüllt der Test folgende Standards.</a:t>
            </a:r>
          </a:p>
          <a:p>
            <a:pPr marL="271463" indent="-271463">
              <a:buFont typeface="Arial"/>
              <a:buChar char="•"/>
            </a:pPr>
            <a:r>
              <a:rPr lang="de-DE" sz="1600" dirty="0" smtClean="0"/>
              <a:t>Online</a:t>
            </a:r>
            <a:r>
              <a:rPr lang="de-DE" sz="1600" dirty="0"/>
              <a:t>-Formular                                                             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b="0" dirty="0" smtClean="0"/>
              <a:t>Der </a:t>
            </a:r>
            <a:r>
              <a:rPr lang="de-DE" sz="1600" b="0" dirty="0"/>
              <a:t>Test umfasst </a:t>
            </a:r>
            <a:r>
              <a:rPr lang="de-DE" sz="1600" dirty="0"/>
              <a:t>128 Aussagen</a:t>
            </a:r>
            <a:r>
              <a:rPr lang="de-DE" sz="1600" b="0" dirty="0"/>
              <a:t>, die </a:t>
            </a:r>
            <a:r>
              <a:rPr lang="de-DE" sz="1600" b="0" dirty="0" smtClean="0"/>
              <a:t>auf </a:t>
            </a:r>
            <a:r>
              <a:rPr lang="de-DE" sz="1600" b="0" dirty="0"/>
              <a:t>einer siebenstufigen Skala bewertet werden. </a:t>
            </a:r>
            <a:endParaRPr lang="de-DE" sz="1600" b="0" dirty="0" smtClean="0"/>
          </a:p>
          <a:p>
            <a:pPr marL="271463" indent="-271463">
              <a:spcAft>
                <a:spcPts val="1"/>
              </a:spcAft>
              <a:buFont typeface="Arial"/>
              <a:buChar char="•"/>
            </a:pPr>
            <a:r>
              <a:rPr lang="de-DE" sz="1600" dirty="0" smtClean="0"/>
              <a:t>Auswertung</a:t>
            </a:r>
            <a:r>
              <a:rPr lang="de-DE" sz="1600" b="0" dirty="0" smtClean="0"/>
              <a:t>                                                                                  </a:t>
            </a:r>
            <a:r>
              <a:rPr lang="de-DE" sz="1600" b="0" dirty="0"/>
              <a:t>Computergestützt und </a:t>
            </a:r>
            <a:r>
              <a:rPr lang="de-DE" sz="1600" b="0" dirty="0" smtClean="0"/>
              <a:t>anonymisiert. </a:t>
            </a:r>
          </a:p>
          <a:p>
            <a:pPr marL="249152" lvl="3" indent="0">
              <a:buNone/>
            </a:pPr>
            <a:r>
              <a:rPr lang="de-DE" sz="1600" b="0" dirty="0" smtClean="0"/>
              <a:t>Der Teilnehmer erhält das </a:t>
            </a:r>
            <a:r>
              <a:rPr lang="de-DE" sz="1600" b="0" dirty="0"/>
              <a:t>Ergebnis </a:t>
            </a:r>
            <a:r>
              <a:rPr lang="de-DE" sz="1600" b="0" dirty="0">
                <a:solidFill>
                  <a:srgbClr val="000000"/>
                </a:solidFill>
              </a:rPr>
              <a:t>– </a:t>
            </a:r>
            <a:r>
              <a:rPr lang="de-DE" sz="1600" b="0" dirty="0" smtClean="0">
                <a:solidFill>
                  <a:srgbClr val="000000"/>
                </a:solidFill>
              </a:rPr>
              <a:t>das individuelle Motivprofil –</a:t>
            </a:r>
            <a:r>
              <a:rPr lang="de-DE" sz="1600" b="0" dirty="0" smtClean="0">
                <a:solidFill>
                  <a:srgbClr val="0000FF"/>
                </a:solidFill>
              </a:rPr>
              <a:t> </a:t>
            </a:r>
            <a:r>
              <a:rPr lang="de-DE" sz="1600" b="0" dirty="0"/>
              <a:t>in einem ausführlichen </a:t>
            </a:r>
            <a:r>
              <a:rPr lang="de-DE" sz="1600" dirty="0" smtClean="0"/>
              <a:t>Analysedokument</a:t>
            </a:r>
            <a:r>
              <a:rPr lang="de-DE" sz="1600" b="0" dirty="0" smtClean="0"/>
              <a:t> und </a:t>
            </a:r>
            <a:r>
              <a:rPr lang="de-DE" sz="1600" b="0" dirty="0"/>
              <a:t>einem persönlichen </a:t>
            </a:r>
            <a:r>
              <a:rPr lang="de-DE" sz="1600" dirty="0" smtClean="0"/>
              <a:t>Auswertungsgespräch</a:t>
            </a:r>
            <a:r>
              <a:rPr lang="de-DE" sz="1600" b="0" dirty="0" smtClean="0"/>
              <a:t>. </a:t>
            </a:r>
            <a:r>
              <a:rPr lang="de-DE" sz="1600" b="0" dirty="0"/>
              <a:t>Nur zertifizierte Reiss Profile Master sind zur Durchführung berechtigt</a:t>
            </a:r>
            <a:r>
              <a:rPr lang="de-DE" sz="1600" b="0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826C87-02F6-9345-B69F-1CDE83A31F0E}" type="datetime1">
              <a:rPr lang="de-DE" smtClean="0"/>
              <a:pPr/>
              <a:t>16.01.15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Einführung in die Motivanalyse Reiss Profile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3D6FC0-5071-CE42-AE56-E6EA745109A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771800" y="6159952"/>
            <a:ext cx="6200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*Reiss Profile Master geben über die Qualitätskriterien der Messmethode Reiss Profile detailliert Auskunft.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0" name="Gruppierung 19"/>
          <p:cNvGrpSpPr/>
          <p:nvPr/>
        </p:nvGrpSpPr>
        <p:grpSpPr>
          <a:xfrm>
            <a:off x="7062088" y="2787297"/>
            <a:ext cx="1758384" cy="2484000"/>
            <a:chOff x="6756311" y="3558330"/>
            <a:chExt cx="1758384" cy="2484000"/>
          </a:xfrm>
        </p:grpSpPr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56311" y="3558330"/>
              <a:ext cx="1758384" cy="248400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6" name="Textfeld 15"/>
            <p:cNvSpPr txBox="1"/>
            <p:nvPr/>
          </p:nvSpPr>
          <p:spPr>
            <a:xfrm>
              <a:off x="6850358" y="4206280"/>
              <a:ext cx="1197764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Frutiger LT Std 45 Light"/>
                  <a:cs typeface="Frutiger LT Std 45 Light"/>
                </a:rPr>
                <a:t>Nachname, Vorname</a:t>
              </a:r>
              <a:endParaRPr lang="de-DE" sz="800" b="1" dirty="0">
                <a:latin typeface="Frutiger LT Std 45 Light"/>
                <a:cs typeface="Frutiger LT Std 45 Light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943351" y="4841602"/>
              <a:ext cx="792088" cy="35486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e-DE" sz="800" b="1" dirty="0">
                <a:latin typeface="Frutiger LT Std 45 Light"/>
                <a:cs typeface="Frutiger LT Std 45 Light"/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5724128" y="1268760"/>
            <a:ext cx="1111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Online-Formular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030608" y="2541677"/>
            <a:ext cx="8618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Auswertung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493709" y="3717032"/>
            <a:ext cx="15103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Individuelles Motivprofil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Bild 7" descr="Auswertung2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35888" y="3963253"/>
            <a:ext cx="1512576" cy="1235172"/>
          </a:xfrm>
          <a:prstGeom prst="rect">
            <a:avLst/>
          </a:prstGeom>
          <a:ln w="76200" cmpd="sng">
            <a:solidFill>
              <a:schemeClr val="bg1"/>
            </a:solidFill>
          </a:ln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6686" y="3963253"/>
            <a:ext cx="1567602" cy="2118143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</p:pic>
    </p:spTree>
    <p:extLst>
      <p:ext uri="{BB962C8B-B14F-4D97-AF65-F5344CB8AC3E}">
        <p14:creationId xmlns:p14="http://schemas.microsoft.com/office/powerpoint/2010/main" val="181394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issProfileVorlage">
  <a:themeElements>
    <a:clrScheme name="Benutzerdefiniert 15">
      <a:dk1>
        <a:sysClr val="windowText" lastClr="000000"/>
      </a:dk1>
      <a:lt1>
        <a:sysClr val="window" lastClr="FFFFFF"/>
      </a:lt1>
      <a:dk2>
        <a:srgbClr val="1F497D"/>
      </a:dk2>
      <a:lt2>
        <a:srgbClr val="F2F1EB"/>
      </a:lt2>
      <a:accent1>
        <a:srgbClr val="3C8ADD"/>
      </a:accent1>
      <a:accent2>
        <a:srgbClr val="009136"/>
      </a:accent2>
      <a:accent3>
        <a:srgbClr val="FFDD00"/>
      </a:accent3>
      <a:accent4>
        <a:srgbClr val="E3001B"/>
      </a:accent4>
      <a:accent5>
        <a:srgbClr val="4BACC6"/>
      </a:accent5>
      <a:accent6>
        <a:srgbClr val="F79646"/>
      </a:accent6>
      <a:hlink>
        <a:srgbClr val="3C8AD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63500" dist="25400" dir="5400000" rotWithShape="0">
            <a:srgbClr val="000000">
              <a:alpha val="15000"/>
            </a:srgbClr>
          </a:outerShdw>
        </a:effectLst>
      </a:spPr>
      <a:bodyPr rtlCol="0" anchor="t" anchorCtr="0"/>
      <a:lstStyle>
        <a:defPPr>
          <a:defRPr sz="1200" u="none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chemeClr val="tx1"/>
          </a:solidFill>
          <a:prstDash val="sysDot"/>
          <a:round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ReissProfileVorlage.thmx</Template>
  <TotalTime>0</TotalTime>
  <Words>1292</Words>
  <Application>Microsoft Macintosh PowerPoint</Application>
  <PresentationFormat>Bildschirmpräsentation (4:3)</PresentationFormat>
  <Paragraphs>297</Paragraphs>
  <Slides>21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ReissProfileVorlage</vt:lpstr>
      <vt:lpstr>PowerPoint-Präsentation</vt:lpstr>
      <vt:lpstr>Inhalt </vt:lpstr>
      <vt:lpstr>PowerPoint-Präsentation</vt:lpstr>
      <vt:lpstr>Das Reiss Profile Motivation, Persönlichkeit und Leistungsentfaltung </vt:lpstr>
      <vt:lpstr>Einzigartigkeit des Reiss Profile Reiss Profile ermittelt die Ursachen von Verhalten</vt:lpstr>
      <vt:lpstr>Methode Reiss Profile  16 Lebensmotive bestimmen die Persönlichkeit</vt:lpstr>
      <vt:lpstr>Persönlichkeit messen Ausprägung der Lebensmotive treibt Menschen an</vt:lpstr>
      <vt:lpstr>Persönlichkeit messen Ausprägung der Lebensmotive bestimmt Verhalten</vt:lpstr>
      <vt:lpstr>Persönlichkeit messen Praktische Durchführung des Reiss Profile</vt:lpstr>
      <vt:lpstr>Aussagekraft Reiss Profile zeigt Motivdifferenzen anschaulich auf</vt:lpstr>
      <vt:lpstr>Aussagekraft Wissen um Motivdifferenzen reduziert Konflikte  </vt:lpstr>
      <vt:lpstr>Aussagekraft Reiss Profile fördert die Zusammenarbeit</vt:lpstr>
      <vt:lpstr>Reiss Profile in der beruflichen Praxis Potenziale erkennen und nutzen</vt:lpstr>
      <vt:lpstr>Reiss Profile in der beruflichen Praxis Potenziale erkennen und nutzen</vt:lpstr>
      <vt:lpstr>Reiss Profile in der beruflichen Praxis Das Motivprofil beeinflusst das soziale Miteinander</vt:lpstr>
      <vt:lpstr>Reiss Profile in der beruflichen Praxis Die Anwendungsfelder sind vielfältig</vt:lpstr>
      <vt:lpstr>Die wichtigsten Anwendungsfelder HR Management</vt:lpstr>
      <vt:lpstr>Die wichtigsten Anwendungsfelder Entwicklung von Führungskräften</vt:lpstr>
      <vt:lpstr>Die wichtigsten Anwendungsfelder Coaching, Beratung und Training</vt:lpstr>
      <vt:lpstr>Die wichtigsten Anwendungsfelder Wege zur persönlichen Life Balance</vt:lpstr>
      <vt:lpstr>Ihr Ansprechpartner  Zertifizierter Reiss Profile Master </vt:lpstr>
    </vt:vector>
  </TitlesOfParts>
  <Company>@home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motiviert Menschen?</dc:title>
  <dc:creator>Daniela Brauser</dc:creator>
  <cp:lastModifiedBy>Kai Fröhlich</cp:lastModifiedBy>
  <cp:revision>601</cp:revision>
  <cp:lastPrinted>2012-10-14T20:49:48Z</cp:lastPrinted>
  <dcterms:created xsi:type="dcterms:W3CDTF">2011-09-26T17:55:48Z</dcterms:created>
  <dcterms:modified xsi:type="dcterms:W3CDTF">2015-01-16T10:27:35Z</dcterms:modified>
</cp:coreProperties>
</file>